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22" Type="http://schemas.openxmlformats.org/officeDocument/2006/relationships/slide" Target="slides/slide18.xml"/><Relationship Id="rId10" Type="http://schemas.openxmlformats.org/officeDocument/2006/relationships/slide" Target="slides/slide6.xml"/><Relationship Id="rId21" Type="http://schemas.openxmlformats.org/officeDocument/2006/relationships/slide" Target="slides/slide17.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4c163dee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4c163dee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4be5b8c1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4be5b8c1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4bfaf1554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4bfaf1554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4c163dee6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4c163dee6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4be5b8c19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4be5b8c19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4be5b8c19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4be5b8c19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4c163dee6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4c163dee6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4c163dee6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4c163dee6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4a8d13256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4a8d13256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4a8d13256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4a8d13256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4be5b8c19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4be5b8c19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4c0cbf5e1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4c0cbf5e1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4a8d132566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4a8d132566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4c06180e9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4c06180e9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4c0cbf5e1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4c0cbf5e1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4be19435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4be19435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4bed2d9e9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4bed2d9e9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hopscotchtheglobe.com/why-indians-eat-with-their-hands/" TargetMode="External"/><Relationship Id="rId4" Type="http://schemas.openxmlformats.org/officeDocument/2006/relationships/hyperlink" Target="http://www.bbc.co.uk/religion/religions/islam/practices/salat.shtml" TargetMode="External"/><Relationship Id="rId11" Type="http://schemas.openxmlformats.org/officeDocument/2006/relationships/hyperlink" Target="http://www.thedeenshow.com/halal-mustahabb-mubah-makrooh-haram/" TargetMode="External"/><Relationship Id="rId10" Type="http://schemas.openxmlformats.org/officeDocument/2006/relationships/hyperlink" Target="http://censusindia.gov.in/Census_And_You/religion.aspx" TargetMode="External"/><Relationship Id="rId9" Type="http://schemas.openxmlformats.org/officeDocument/2006/relationships/hyperlink" Target="http://religion.blogs.cnn.com/2011/03/21/why-do-muslims-pray-five-times-daily/" TargetMode="External"/><Relationship Id="rId5" Type="http://schemas.openxmlformats.org/officeDocument/2006/relationships/hyperlink" Target="https://www.icv.org.au/about/about-islam-overview/what-is-halal-a-guide-for-non-muslims/" TargetMode="External"/><Relationship Id="rId6" Type="http://schemas.openxmlformats.org/officeDocument/2006/relationships/hyperlink" Target="https://medium.com/lifelong-benefits-of-a-plant-based-diet/vegetarianism-in-islam-5bb0a5dfe08f" TargetMode="External"/><Relationship Id="rId7" Type="http://schemas.openxmlformats.org/officeDocument/2006/relationships/hyperlink" Target="http://www.mahavidya.ca/2010/08/19/vegetarianism-in-hinduism/" TargetMode="External"/><Relationship Id="rId8" Type="http://schemas.openxmlformats.org/officeDocument/2006/relationships/hyperlink" Target="https://geog.ucsb.edu/the-geography-of-prayer/"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www.thoughtco.com/animal-welfare-2004394" TargetMode="External"/><Relationship Id="rId4" Type="http://schemas.openxmlformats.org/officeDocument/2006/relationships/hyperlink" Target="https://www.hinduwebsite.com/hinduism/essays/animals.asp" TargetMode="External"/><Relationship Id="rId10" Type="http://schemas.openxmlformats.org/officeDocument/2006/relationships/hyperlink" Target="http://www.irna.ir/en/News/81699685" TargetMode="External"/><Relationship Id="rId9" Type="http://schemas.openxmlformats.org/officeDocument/2006/relationships/hyperlink" Target="https://food.ndtv.com/food-drinks/ever-wondered-why-north-indian-food-is-so-spicy-heres-the-answer-1905675" TargetMode="External"/><Relationship Id="rId5" Type="http://schemas.openxmlformats.org/officeDocument/2006/relationships/hyperlink" Target="https://www.britannica.com/topic/prayer-rug" TargetMode="External"/><Relationship Id="rId6" Type="http://schemas.openxmlformats.org/officeDocument/2006/relationships/hyperlink" Target="https://99namesofallah.name/" TargetMode="External"/><Relationship Id="rId7" Type="http://schemas.openxmlformats.org/officeDocument/2006/relationships/hyperlink" Target="https://abdurrahman.org/2011/06/24/anyone-who-memorizes-the-names-of-allah-will-enter-jannah/" TargetMode="External"/><Relationship Id="rId8" Type="http://schemas.openxmlformats.org/officeDocument/2006/relationships/hyperlink" Target="https://www.soundvision.com/article/dhikr-the-remembrance-of-allah"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Five Senses in </a:t>
            </a:r>
            <a:r>
              <a:rPr i="1" lang="en"/>
              <a:t>Life Of Pi </a:t>
            </a:r>
            <a:r>
              <a:rPr lang="en"/>
              <a:t>by Yann Martel</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By: Jake haas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0" y="171125"/>
            <a:ext cx="9144000" cy="5727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t>Cultural Significance</a:t>
            </a:r>
            <a:endParaRPr b="1" sz="2600"/>
          </a:p>
        </p:txBody>
      </p:sp>
      <p:sp>
        <p:nvSpPr>
          <p:cNvPr id="124" name="Google Shape;124;p22"/>
          <p:cNvSpPr txBox="1"/>
          <p:nvPr>
            <p:ph idx="1" type="body"/>
          </p:nvPr>
        </p:nvSpPr>
        <p:spPr>
          <a:xfrm>
            <a:off x="271100" y="1025850"/>
            <a:ext cx="2579700" cy="39636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a:solidFill>
                  <a:schemeClr val="dk1"/>
                </a:solidFill>
              </a:rPr>
              <a:t>How Indian </a:t>
            </a:r>
            <a:r>
              <a:rPr b="1" lang="en">
                <a:solidFill>
                  <a:schemeClr val="dk1"/>
                </a:solidFill>
              </a:rPr>
              <a:t>Cuisine</a:t>
            </a:r>
            <a:r>
              <a:rPr b="1" lang="en">
                <a:solidFill>
                  <a:schemeClr val="dk1"/>
                </a:solidFill>
              </a:rPr>
              <a:t> Illuminate Indian Culture</a:t>
            </a:r>
            <a:endParaRPr b="1">
              <a:solidFill>
                <a:schemeClr val="dk1"/>
              </a:solidFill>
            </a:endParaRPr>
          </a:p>
          <a:p>
            <a:pPr indent="0" lvl="0" marL="0" rtl="0" algn="l">
              <a:lnSpc>
                <a:spcPct val="100000"/>
              </a:lnSpc>
              <a:spcBef>
                <a:spcPts val="0"/>
              </a:spcBef>
              <a:spcAft>
                <a:spcPts val="0"/>
              </a:spcAft>
              <a:buNone/>
            </a:pPr>
            <a:r>
              <a:t/>
            </a:r>
            <a:endParaRPr b="1" sz="800">
              <a:solidFill>
                <a:schemeClr val="dk1"/>
              </a:solidFill>
            </a:endParaRPr>
          </a:p>
          <a:p>
            <a:pPr indent="0" lvl="0" marL="0" rtl="0" algn="l">
              <a:lnSpc>
                <a:spcPct val="100000"/>
              </a:lnSpc>
              <a:spcBef>
                <a:spcPts val="0"/>
              </a:spcBef>
              <a:spcAft>
                <a:spcPts val="0"/>
              </a:spcAft>
              <a:buNone/>
            </a:pPr>
            <a:r>
              <a:rPr lang="en" sz="1400">
                <a:solidFill>
                  <a:schemeClr val="dk1"/>
                </a:solidFill>
              </a:rPr>
              <a:t>Indian Cuisine illuminates Indian culture in many ways. Indians have a high degree of respect for animals and often choose not to consume meat because of their ethical and religious values. Food is a big part of any culture and because of the abundance of spices, and lack of beef or pork indian dishes are often immediately recognizable.</a:t>
            </a:r>
            <a:endParaRPr sz="1400">
              <a:solidFill>
                <a:schemeClr val="dk1"/>
              </a:solidFill>
            </a:endParaRPr>
          </a:p>
        </p:txBody>
      </p:sp>
      <p:sp>
        <p:nvSpPr>
          <p:cNvPr id="125" name="Google Shape;125;p22"/>
          <p:cNvSpPr txBox="1"/>
          <p:nvPr/>
        </p:nvSpPr>
        <p:spPr>
          <a:xfrm>
            <a:off x="3250175" y="1025850"/>
            <a:ext cx="2579700" cy="39636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How This Passage is Connected</a:t>
            </a:r>
            <a:endParaRPr b="1" sz="1800">
              <a:solidFill>
                <a:srgbClr val="FFFFFF"/>
              </a:solidFill>
            </a:endParaRPr>
          </a:p>
          <a:p>
            <a:pPr indent="0" lvl="0" marL="0" rtl="0" algn="l">
              <a:spcBef>
                <a:spcPts val="0"/>
              </a:spcBef>
              <a:spcAft>
                <a:spcPts val="0"/>
              </a:spcAft>
              <a:buNone/>
            </a:pPr>
            <a:r>
              <a:t/>
            </a:r>
            <a:endParaRPr b="1" sz="800">
              <a:solidFill>
                <a:srgbClr val="FFFFFF"/>
              </a:solidFill>
            </a:endParaRPr>
          </a:p>
          <a:p>
            <a:pPr indent="0" lvl="0" marL="0" rtl="0" algn="l">
              <a:spcBef>
                <a:spcPts val="0"/>
              </a:spcBef>
              <a:spcAft>
                <a:spcPts val="0"/>
              </a:spcAft>
              <a:buNone/>
            </a:pPr>
            <a:r>
              <a:rPr lang="en">
                <a:solidFill>
                  <a:srgbClr val="FFFFFF"/>
                </a:solidFill>
              </a:rPr>
              <a:t>The passage that I chose from Life of Pi is connected to Indian cuisine because Mr. Kumar is explaining to Pi how he cooks the halal which is server in the muslim mosque. Halal is a staple in Indian dishes because a large portion of the population is muslim and businesses must serve food that conforms to the spiritual needs of everybody.</a:t>
            </a:r>
            <a:endParaRPr>
              <a:solidFill>
                <a:srgbClr val="FFFFFF"/>
              </a:solidFill>
            </a:endParaRPr>
          </a:p>
        </p:txBody>
      </p:sp>
      <p:sp>
        <p:nvSpPr>
          <p:cNvPr id="126" name="Google Shape;126;p22"/>
          <p:cNvSpPr txBox="1"/>
          <p:nvPr/>
        </p:nvSpPr>
        <p:spPr>
          <a:xfrm>
            <a:off x="6229225" y="1025850"/>
            <a:ext cx="2647500" cy="39636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Significance in this Portfolio</a:t>
            </a:r>
            <a:endParaRPr b="1" sz="1800">
              <a:solidFill>
                <a:srgbClr val="FFFFFF"/>
              </a:solidFill>
            </a:endParaRPr>
          </a:p>
          <a:p>
            <a:pPr indent="0" lvl="0" marL="0" rtl="0" algn="l">
              <a:spcBef>
                <a:spcPts val="0"/>
              </a:spcBef>
              <a:spcAft>
                <a:spcPts val="0"/>
              </a:spcAft>
              <a:buNone/>
            </a:pPr>
            <a:r>
              <a:t/>
            </a:r>
            <a:endParaRPr b="1" sz="800">
              <a:solidFill>
                <a:srgbClr val="FFFFFF"/>
              </a:solidFill>
            </a:endParaRPr>
          </a:p>
          <a:p>
            <a:pPr indent="0" lvl="0" marL="0" rtl="0" algn="l">
              <a:spcBef>
                <a:spcPts val="0"/>
              </a:spcBef>
              <a:spcAft>
                <a:spcPts val="0"/>
              </a:spcAft>
              <a:buNone/>
            </a:pPr>
            <a:r>
              <a:rPr lang="en">
                <a:solidFill>
                  <a:srgbClr val="FFFFFF"/>
                </a:solidFill>
              </a:rPr>
              <a:t>This source was important to include in this portfolio because food is an </a:t>
            </a:r>
            <a:r>
              <a:rPr lang="en">
                <a:solidFill>
                  <a:srgbClr val="FFFFFF"/>
                </a:solidFill>
              </a:rPr>
              <a:t>essential</a:t>
            </a:r>
            <a:r>
              <a:rPr lang="en">
                <a:solidFill>
                  <a:srgbClr val="FFFFFF"/>
                </a:solidFill>
              </a:rPr>
              <a:t> part of every culture and is shaped by history, traditions and beliefs passed on from many generations. Indian food is unique because of historical events such as the first Mughal ruler, Babur preserving food from south India using spices, and also spiritual beliefs such as the Hindu beliefs about eating beef. This creates a strong cultural connection.</a:t>
            </a:r>
            <a:endParaRPr>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524750" y="597200"/>
            <a:ext cx="343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Sense of Vision</a:t>
            </a:r>
            <a:endParaRPr/>
          </a:p>
          <a:p>
            <a:pPr indent="0" lvl="0" marL="0" rtl="0" algn="l">
              <a:spcBef>
                <a:spcPts val="0"/>
              </a:spcBef>
              <a:spcAft>
                <a:spcPts val="0"/>
              </a:spcAft>
              <a:buNone/>
            </a:pPr>
            <a:r>
              <a:t/>
            </a:r>
            <a:endParaRPr/>
          </a:p>
        </p:txBody>
      </p:sp>
      <p:sp>
        <p:nvSpPr>
          <p:cNvPr id="132" name="Google Shape;132;p23"/>
          <p:cNvSpPr txBox="1"/>
          <p:nvPr>
            <p:ph idx="1" type="body"/>
          </p:nvPr>
        </p:nvSpPr>
        <p:spPr>
          <a:xfrm>
            <a:off x="311700" y="1375675"/>
            <a:ext cx="4142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rPr>
              <a:t>A lifetime of peaceful </a:t>
            </a:r>
            <a:r>
              <a:rPr lang="en">
                <a:solidFill>
                  <a:srgbClr val="FFFFFF"/>
                </a:solidFill>
              </a:rPr>
              <a:t>vegetarianism</a:t>
            </a:r>
            <a:r>
              <a:rPr lang="en">
                <a:solidFill>
                  <a:srgbClr val="FFFFFF"/>
                </a:solidFill>
              </a:rPr>
              <a:t> stood between me and the willful beheading of a fish. I covered the fish’s head with a blanket and turned the hatchet around. Again my hand </a:t>
            </a:r>
            <a:r>
              <a:rPr lang="en">
                <a:solidFill>
                  <a:srgbClr val="FFFFFF"/>
                </a:solidFill>
              </a:rPr>
              <a:t>waived</a:t>
            </a:r>
            <a:r>
              <a:rPr lang="en">
                <a:solidFill>
                  <a:srgbClr val="FFFFFF"/>
                </a:solidFill>
              </a:rPr>
              <a:t> in the air. The idea of beating a soft, living head with a hammer was simply too much.</a:t>
            </a:r>
            <a:endParaRPr>
              <a:solidFill>
                <a:srgbClr val="FFFFFF"/>
              </a:solidFill>
            </a:endParaRPr>
          </a:p>
        </p:txBody>
      </p:sp>
      <p:pic>
        <p:nvPicPr>
          <p:cNvPr id="133" name="Google Shape;133;p23"/>
          <p:cNvPicPr preferRelativeResize="0"/>
          <p:nvPr/>
        </p:nvPicPr>
        <p:blipFill>
          <a:blip r:embed="rId3">
            <a:alphaModFix/>
          </a:blip>
          <a:stretch>
            <a:fillRect/>
          </a:stretch>
        </p:blipFill>
        <p:spPr>
          <a:xfrm>
            <a:off x="4771500" y="272550"/>
            <a:ext cx="4060800" cy="2852712"/>
          </a:xfrm>
          <a:prstGeom prst="rect">
            <a:avLst/>
          </a:prstGeom>
          <a:noFill/>
          <a:ln>
            <a:noFill/>
          </a:ln>
        </p:spPr>
      </p:pic>
      <p:sp>
        <p:nvSpPr>
          <p:cNvPr id="134" name="Google Shape;134;p23"/>
          <p:cNvSpPr txBox="1"/>
          <p:nvPr/>
        </p:nvSpPr>
        <p:spPr>
          <a:xfrm>
            <a:off x="4818850" y="3366100"/>
            <a:ext cx="4060800" cy="1425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It is common in Indian culture for people to be vegetarian. In Islam Allah expressly prohibits pork to be eaten, and some muslims choose to be fully </a:t>
            </a:r>
            <a:r>
              <a:rPr lang="en">
                <a:solidFill>
                  <a:srgbClr val="FFFFFF"/>
                </a:solidFill>
              </a:rPr>
              <a:t>vegetarian</a:t>
            </a:r>
            <a:r>
              <a:rPr lang="en">
                <a:solidFill>
                  <a:srgbClr val="FFFFFF"/>
                </a:solidFill>
              </a:rPr>
              <a:t> because of this. Likewise in </a:t>
            </a:r>
            <a:r>
              <a:rPr lang="en">
                <a:solidFill>
                  <a:srgbClr val="FFFFFF"/>
                </a:solidFill>
              </a:rPr>
              <a:t>Hinduism</a:t>
            </a:r>
            <a:r>
              <a:rPr lang="en">
                <a:solidFill>
                  <a:srgbClr val="FFFFFF"/>
                </a:solidFill>
              </a:rPr>
              <a:t> it is believed that being </a:t>
            </a:r>
            <a:r>
              <a:rPr lang="en">
                <a:solidFill>
                  <a:srgbClr val="FFFFFF"/>
                </a:solidFill>
              </a:rPr>
              <a:t>vegetarian</a:t>
            </a:r>
            <a:r>
              <a:rPr lang="en">
                <a:solidFill>
                  <a:srgbClr val="FFFFFF"/>
                </a:solidFill>
              </a:rPr>
              <a:t> reduces your harm to other creatures. </a:t>
            </a:r>
            <a:endParaRPr>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534900" y="181250"/>
            <a:ext cx="3736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Treatment of Animals</a:t>
            </a:r>
            <a:endParaRPr/>
          </a:p>
        </p:txBody>
      </p:sp>
      <p:sp>
        <p:nvSpPr>
          <p:cNvPr id="140" name="Google Shape;140;p24"/>
          <p:cNvSpPr txBox="1"/>
          <p:nvPr>
            <p:ph idx="1" type="body"/>
          </p:nvPr>
        </p:nvSpPr>
        <p:spPr>
          <a:xfrm>
            <a:off x="311700" y="753950"/>
            <a:ext cx="4527300" cy="4234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rPr>
              <a:t>In India animals are treated with a high degree of respect. In both hindu and islamic traditions it is a sin to mistreat animals, every living creature is believed to have a soul and intelligence. In both religions animals are described as being submissive to god, and in hinduism they are often depicted as chariots to the gods. In muslim beliefs animals have no free will but are lead by god-given instincts. This is a reflection of how muslims aim to submit to god.</a:t>
            </a:r>
            <a:endParaRPr>
              <a:solidFill>
                <a:srgbClr val="FFFFFF"/>
              </a:solidFill>
            </a:endParaRPr>
          </a:p>
        </p:txBody>
      </p:sp>
      <p:pic>
        <p:nvPicPr>
          <p:cNvPr id="141" name="Google Shape;141;p24"/>
          <p:cNvPicPr preferRelativeResize="0"/>
          <p:nvPr/>
        </p:nvPicPr>
        <p:blipFill>
          <a:blip r:embed="rId3">
            <a:alphaModFix/>
          </a:blip>
          <a:stretch>
            <a:fillRect/>
          </a:stretch>
        </p:blipFill>
        <p:spPr>
          <a:xfrm>
            <a:off x="5202750" y="2628563"/>
            <a:ext cx="1693850" cy="1515875"/>
          </a:xfrm>
          <a:prstGeom prst="rect">
            <a:avLst/>
          </a:prstGeom>
          <a:noFill/>
          <a:ln>
            <a:noFill/>
          </a:ln>
        </p:spPr>
      </p:pic>
      <p:pic>
        <p:nvPicPr>
          <p:cNvPr id="142" name="Google Shape;142;p24"/>
          <p:cNvPicPr preferRelativeResize="0"/>
          <p:nvPr/>
        </p:nvPicPr>
        <p:blipFill>
          <a:blip r:embed="rId4">
            <a:alphaModFix/>
          </a:blip>
          <a:stretch>
            <a:fillRect/>
          </a:stretch>
        </p:blipFill>
        <p:spPr>
          <a:xfrm>
            <a:off x="5202750" y="999062"/>
            <a:ext cx="1693850" cy="1515875"/>
          </a:xfrm>
          <a:prstGeom prst="rect">
            <a:avLst/>
          </a:prstGeom>
          <a:noFill/>
          <a:ln>
            <a:noFill/>
          </a:ln>
        </p:spPr>
      </p:pic>
      <p:pic>
        <p:nvPicPr>
          <p:cNvPr id="143" name="Google Shape;143;p24"/>
          <p:cNvPicPr preferRelativeResize="0"/>
          <p:nvPr/>
        </p:nvPicPr>
        <p:blipFill>
          <a:blip r:embed="rId5">
            <a:alphaModFix/>
          </a:blip>
          <a:stretch>
            <a:fillRect/>
          </a:stretch>
        </p:blipFill>
        <p:spPr>
          <a:xfrm>
            <a:off x="6996700" y="999062"/>
            <a:ext cx="1768575" cy="1515875"/>
          </a:xfrm>
          <a:prstGeom prst="rect">
            <a:avLst/>
          </a:prstGeom>
          <a:noFill/>
          <a:ln>
            <a:noFill/>
          </a:ln>
        </p:spPr>
      </p:pic>
      <p:pic>
        <p:nvPicPr>
          <p:cNvPr id="144" name="Google Shape;144;p24"/>
          <p:cNvPicPr preferRelativeResize="0"/>
          <p:nvPr/>
        </p:nvPicPr>
        <p:blipFill>
          <a:blip r:embed="rId6">
            <a:alphaModFix/>
          </a:blip>
          <a:stretch>
            <a:fillRect/>
          </a:stretch>
        </p:blipFill>
        <p:spPr>
          <a:xfrm>
            <a:off x="6996700" y="2628563"/>
            <a:ext cx="1768575" cy="1515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5"/>
          <p:cNvSpPr txBox="1"/>
          <p:nvPr>
            <p:ph type="title"/>
          </p:nvPr>
        </p:nvSpPr>
        <p:spPr>
          <a:xfrm>
            <a:off x="0" y="171125"/>
            <a:ext cx="9144000" cy="5727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t>Cultural Significance</a:t>
            </a:r>
            <a:endParaRPr b="1" sz="2600"/>
          </a:p>
        </p:txBody>
      </p:sp>
      <p:sp>
        <p:nvSpPr>
          <p:cNvPr id="150" name="Google Shape;150;p25"/>
          <p:cNvSpPr txBox="1"/>
          <p:nvPr>
            <p:ph idx="1" type="body"/>
          </p:nvPr>
        </p:nvSpPr>
        <p:spPr>
          <a:xfrm>
            <a:off x="271100" y="1025850"/>
            <a:ext cx="2647500" cy="39636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a:solidFill>
                  <a:schemeClr val="dk1"/>
                </a:solidFill>
              </a:rPr>
              <a:t>How The Treatment Of Animals Illuminates Indian Culture</a:t>
            </a:r>
            <a:endParaRPr b="1">
              <a:solidFill>
                <a:schemeClr val="dk1"/>
              </a:solidFill>
            </a:endParaRPr>
          </a:p>
          <a:p>
            <a:pPr indent="0" lvl="0" marL="0" rtl="0" algn="l">
              <a:lnSpc>
                <a:spcPct val="100000"/>
              </a:lnSpc>
              <a:spcBef>
                <a:spcPts val="0"/>
              </a:spcBef>
              <a:spcAft>
                <a:spcPts val="0"/>
              </a:spcAft>
              <a:buNone/>
            </a:pPr>
            <a:r>
              <a:t/>
            </a:r>
            <a:endParaRPr b="1" sz="800">
              <a:solidFill>
                <a:schemeClr val="dk1"/>
              </a:solidFill>
            </a:endParaRPr>
          </a:p>
          <a:p>
            <a:pPr indent="0" lvl="0" marL="0" rtl="0" algn="l">
              <a:lnSpc>
                <a:spcPct val="100000"/>
              </a:lnSpc>
              <a:spcBef>
                <a:spcPts val="0"/>
              </a:spcBef>
              <a:spcAft>
                <a:spcPts val="0"/>
              </a:spcAft>
              <a:buNone/>
            </a:pPr>
            <a:r>
              <a:rPr lang="en" sz="1400">
                <a:solidFill>
                  <a:schemeClr val="dk1"/>
                </a:solidFill>
              </a:rPr>
              <a:t>The way Indians treat animals is an important aspect of Indian culture. In India animals are treated with great respect because of the various beliefs that Indians share. In Hindu tradition it is a great sin to consume beef, and minimizing harm to animals is an important aspect of being hindu.</a:t>
            </a:r>
            <a:endParaRPr sz="1400">
              <a:solidFill>
                <a:schemeClr val="dk1"/>
              </a:solidFill>
            </a:endParaRPr>
          </a:p>
        </p:txBody>
      </p:sp>
      <p:sp>
        <p:nvSpPr>
          <p:cNvPr id="151" name="Google Shape;151;p25"/>
          <p:cNvSpPr txBox="1"/>
          <p:nvPr/>
        </p:nvSpPr>
        <p:spPr>
          <a:xfrm>
            <a:off x="3250163" y="1025850"/>
            <a:ext cx="2647500" cy="39636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How This Passage is Connected</a:t>
            </a:r>
            <a:endParaRPr b="1" sz="1800">
              <a:solidFill>
                <a:srgbClr val="FFFFFF"/>
              </a:solidFill>
            </a:endParaRPr>
          </a:p>
          <a:p>
            <a:pPr indent="0" lvl="0" marL="0" rtl="0" algn="l">
              <a:spcBef>
                <a:spcPts val="0"/>
              </a:spcBef>
              <a:spcAft>
                <a:spcPts val="0"/>
              </a:spcAft>
              <a:buNone/>
            </a:pPr>
            <a:r>
              <a:t/>
            </a:r>
            <a:endParaRPr b="1" sz="800">
              <a:solidFill>
                <a:srgbClr val="FFFFFF"/>
              </a:solidFill>
            </a:endParaRPr>
          </a:p>
          <a:p>
            <a:pPr indent="0" lvl="0" marL="0" rtl="0" algn="l">
              <a:spcBef>
                <a:spcPts val="0"/>
              </a:spcBef>
              <a:spcAft>
                <a:spcPts val="0"/>
              </a:spcAft>
              <a:buNone/>
            </a:pPr>
            <a:r>
              <a:rPr lang="en">
                <a:solidFill>
                  <a:srgbClr val="FFFFFF"/>
                </a:solidFill>
              </a:rPr>
              <a:t>The passage I chose from Life of Pi is connected to the treatment of animals because Pi is struggling with killing a fish to eat it. This ties into his cultural beliefs because he is a practicing Muslim and Hindu, he has chosen to become a </a:t>
            </a:r>
            <a:r>
              <a:rPr lang="en">
                <a:solidFill>
                  <a:srgbClr val="FFFFFF"/>
                </a:solidFill>
              </a:rPr>
              <a:t>vegetarian</a:t>
            </a:r>
            <a:r>
              <a:rPr lang="en">
                <a:solidFill>
                  <a:srgbClr val="FFFFFF"/>
                </a:solidFill>
              </a:rPr>
              <a:t> to reduce his harm to animals . When he is put in this situation it becomes very clear how strong his beliefs are, most people would kill the fish without a second thought thought.</a:t>
            </a:r>
            <a:endParaRPr>
              <a:solidFill>
                <a:srgbClr val="FFFFFF"/>
              </a:solidFill>
            </a:endParaRPr>
          </a:p>
        </p:txBody>
      </p:sp>
      <p:sp>
        <p:nvSpPr>
          <p:cNvPr id="152" name="Google Shape;152;p25"/>
          <p:cNvSpPr txBox="1"/>
          <p:nvPr/>
        </p:nvSpPr>
        <p:spPr>
          <a:xfrm>
            <a:off x="6229225" y="1025850"/>
            <a:ext cx="2647500" cy="39636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Significance in this Portfolio</a:t>
            </a:r>
            <a:endParaRPr b="1" sz="1800">
              <a:solidFill>
                <a:srgbClr val="FFFFFF"/>
              </a:solidFill>
            </a:endParaRPr>
          </a:p>
          <a:p>
            <a:pPr indent="0" lvl="0" marL="0" rtl="0" algn="l">
              <a:spcBef>
                <a:spcPts val="0"/>
              </a:spcBef>
              <a:spcAft>
                <a:spcPts val="0"/>
              </a:spcAft>
              <a:buNone/>
            </a:pPr>
            <a:r>
              <a:t/>
            </a:r>
            <a:endParaRPr b="1" sz="800">
              <a:solidFill>
                <a:srgbClr val="FFFFFF"/>
              </a:solidFill>
            </a:endParaRPr>
          </a:p>
          <a:p>
            <a:pPr indent="0" lvl="0" marL="0" rtl="0" algn="l">
              <a:spcBef>
                <a:spcPts val="0"/>
              </a:spcBef>
              <a:spcAft>
                <a:spcPts val="0"/>
              </a:spcAft>
              <a:buNone/>
            </a:pPr>
            <a:r>
              <a:rPr lang="en">
                <a:solidFill>
                  <a:srgbClr val="FFFFFF"/>
                </a:solidFill>
              </a:rPr>
              <a:t>This source was important to include in this portfolio because it shows the value that is placed on animals in Indian culture. Many aspects of Indian culture are affected by the way animals are treated, for example meats like pork and beef are rarely used in indian </a:t>
            </a:r>
            <a:r>
              <a:rPr lang="en">
                <a:solidFill>
                  <a:srgbClr val="FFFFFF"/>
                </a:solidFill>
              </a:rPr>
              <a:t>cuisine</a:t>
            </a:r>
            <a:r>
              <a:rPr lang="en">
                <a:solidFill>
                  <a:srgbClr val="FFFFFF"/>
                </a:solidFill>
              </a:rPr>
              <a:t>, and animal blessing being common practice for pet owners.</a:t>
            </a:r>
            <a:endParaRPr>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6"/>
          <p:cNvSpPr txBox="1"/>
          <p:nvPr>
            <p:ph type="title"/>
          </p:nvPr>
        </p:nvSpPr>
        <p:spPr>
          <a:xfrm>
            <a:off x="311700" y="414600"/>
            <a:ext cx="3411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Sense of Touch</a:t>
            </a:r>
            <a:endParaRPr/>
          </a:p>
        </p:txBody>
      </p:sp>
      <p:sp>
        <p:nvSpPr>
          <p:cNvPr id="158" name="Google Shape;158;p26"/>
          <p:cNvSpPr txBox="1"/>
          <p:nvPr>
            <p:ph idx="1" type="body"/>
          </p:nvPr>
        </p:nvSpPr>
        <p:spPr>
          <a:xfrm>
            <a:off x="311700" y="1172775"/>
            <a:ext cx="5592600" cy="342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rPr>
              <a:t>The pattern, in gold lines upon a background of red, was plain: a narrow rectangle with a triangular peak at one extremity to indicate the qibla, the direction of prayer, and little curlicues floating around it, like wisps of smoke or accents from a strange language. The pile was soft. When I prayed, the short, unknotted tassels were inches from the tip of my forehead at one end of the carpet and inches from the tip of my toes at the other, a cozy size to make you feel at home anywhere upon this vast earth.</a:t>
            </a:r>
            <a:endParaRPr>
              <a:solidFill>
                <a:srgbClr val="FFFFFF"/>
              </a:solidFill>
            </a:endParaRPr>
          </a:p>
        </p:txBody>
      </p:sp>
      <p:sp>
        <p:nvSpPr>
          <p:cNvPr id="159" name="Google Shape;159;p26"/>
          <p:cNvSpPr txBox="1"/>
          <p:nvPr/>
        </p:nvSpPr>
        <p:spPr>
          <a:xfrm>
            <a:off x="6168000" y="3802350"/>
            <a:ext cx="2718900" cy="12276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Muslim prayer rugs always have a side with a point on it called a mihrab. The mihrab is meant to point toward the qibla during prayer.</a:t>
            </a:r>
            <a:endParaRPr>
              <a:solidFill>
                <a:srgbClr val="FFFFFF"/>
              </a:solidFill>
            </a:endParaRPr>
          </a:p>
        </p:txBody>
      </p:sp>
      <p:pic>
        <p:nvPicPr>
          <p:cNvPr id="160" name="Google Shape;160;p26"/>
          <p:cNvPicPr preferRelativeResize="0"/>
          <p:nvPr/>
        </p:nvPicPr>
        <p:blipFill rotWithShape="1">
          <a:blip r:embed="rId3">
            <a:alphaModFix/>
          </a:blip>
          <a:srcRect b="3635" l="22808" r="21884" t="3384"/>
          <a:stretch/>
        </p:blipFill>
        <p:spPr>
          <a:xfrm>
            <a:off x="6528175" y="190725"/>
            <a:ext cx="1998549" cy="33601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7"/>
          <p:cNvSpPr txBox="1"/>
          <p:nvPr>
            <p:ph type="title"/>
          </p:nvPr>
        </p:nvSpPr>
        <p:spPr>
          <a:xfrm>
            <a:off x="311700" y="130500"/>
            <a:ext cx="3046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Islamic Prayer</a:t>
            </a:r>
            <a:endParaRPr/>
          </a:p>
        </p:txBody>
      </p:sp>
      <p:sp>
        <p:nvSpPr>
          <p:cNvPr id="166" name="Google Shape;166;p27"/>
          <p:cNvSpPr txBox="1"/>
          <p:nvPr>
            <p:ph idx="1" type="body"/>
          </p:nvPr>
        </p:nvSpPr>
        <p:spPr>
          <a:xfrm>
            <a:off x="311700" y="703200"/>
            <a:ext cx="4497000" cy="4347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FFFFFF"/>
                </a:solidFill>
              </a:rPr>
              <a:t>Muslims have five specified times of day reserved for praying. </a:t>
            </a:r>
            <a:endParaRPr sz="1200">
              <a:solidFill>
                <a:srgbClr val="FFFFFF"/>
              </a:solidFill>
            </a:endParaRPr>
          </a:p>
          <a:p>
            <a:pPr indent="0" lvl="0" marL="0" rtl="0" algn="l">
              <a:lnSpc>
                <a:spcPct val="100000"/>
              </a:lnSpc>
              <a:spcBef>
                <a:spcPts val="1600"/>
              </a:spcBef>
              <a:spcAft>
                <a:spcPts val="0"/>
              </a:spcAft>
              <a:buNone/>
            </a:pPr>
            <a:r>
              <a:rPr lang="en" sz="1200">
                <a:solidFill>
                  <a:srgbClr val="FFFFFF"/>
                </a:solidFill>
              </a:rPr>
              <a:t>Fajr - Before sunrise</a:t>
            </a:r>
            <a:endParaRPr sz="1200">
              <a:solidFill>
                <a:srgbClr val="FFFFFF"/>
              </a:solidFill>
            </a:endParaRPr>
          </a:p>
          <a:p>
            <a:pPr indent="0" lvl="0" marL="0" rtl="0" algn="l">
              <a:lnSpc>
                <a:spcPct val="100000"/>
              </a:lnSpc>
              <a:spcBef>
                <a:spcPts val="1600"/>
              </a:spcBef>
              <a:spcAft>
                <a:spcPts val="0"/>
              </a:spcAft>
              <a:buNone/>
            </a:pPr>
            <a:r>
              <a:rPr lang="en" sz="1200">
                <a:solidFill>
                  <a:srgbClr val="FFFFFF"/>
                </a:solidFill>
              </a:rPr>
              <a:t>Dhuhr - Shortly after noon</a:t>
            </a:r>
            <a:endParaRPr sz="1200">
              <a:solidFill>
                <a:srgbClr val="FFFFFF"/>
              </a:solidFill>
            </a:endParaRPr>
          </a:p>
          <a:p>
            <a:pPr indent="0" lvl="0" marL="0" rtl="0" algn="l">
              <a:lnSpc>
                <a:spcPct val="100000"/>
              </a:lnSpc>
              <a:spcBef>
                <a:spcPts val="1600"/>
              </a:spcBef>
              <a:spcAft>
                <a:spcPts val="0"/>
              </a:spcAft>
              <a:buNone/>
            </a:pPr>
            <a:r>
              <a:rPr lang="en" sz="1200">
                <a:solidFill>
                  <a:srgbClr val="FFFFFF"/>
                </a:solidFill>
              </a:rPr>
              <a:t>Asr - Late in the afternoon</a:t>
            </a:r>
            <a:endParaRPr sz="1200">
              <a:solidFill>
                <a:srgbClr val="FFFFFF"/>
              </a:solidFill>
            </a:endParaRPr>
          </a:p>
          <a:p>
            <a:pPr indent="0" lvl="0" marL="0" rtl="0" algn="l">
              <a:lnSpc>
                <a:spcPct val="100000"/>
              </a:lnSpc>
              <a:spcBef>
                <a:spcPts val="1600"/>
              </a:spcBef>
              <a:spcAft>
                <a:spcPts val="0"/>
              </a:spcAft>
              <a:buNone/>
            </a:pPr>
            <a:r>
              <a:rPr lang="en" sz="1200">
                <a:solidFill>
                  <a:srgbClr val="FFFFFF"/>
                </a:solidFill>
              </a:rPr>
              <a:t>Maghrib - shortly after sunset</a:t>
            </a:r>
            <a:endParaRPr sz="1200">
              <a:solidFill>
                <a:srgbClr val="FFFFFF"/>
              </a:solidFill>
            </a:endParaRPr>
          </a:p>
          <a:p>
            <a:pPr indent="0" lvl="0" marL="0" rtl="0" algn="l">
              <a:lnSpc>
                <a:spcPct val="100000"/>
              </a:lnSpc>
              <a:spcBef>
                <a:spcPts val="1600"/>
              </a:spcBef>
              <a:spcAft>
                <a:spcPts val="0"/>
              </a:spcAft>
              <a:buNone/>
            </a:pPr>
            <a:r>
              <a:rPr lang="en" sz="1200">
                <a:solidFill>
                  <a:srgbClr val="FFFFFF"/>
                </a:solidFill>
              </a:rPr>
              <a:t>Isha - Late at night before going to bed.</a:t>
            </a:r>
            <a:endParaRPr sz="1200">
              <a:solidFill>
                <a:srgbClr val="FFFFFF"/>
              </a:solidFill>
            </a:endParaRPr>
          </a:p>
          <a:p>
            <a:pPr indent="0" lvl="0" marL="0" rtl="0" algn="l">
              <a:lnSpc>
                <a:spcPct val="100000"/>
              </a:lnSpc>
              <a:spcBef>
                <a:spcPts val="1600"/>
              </a:spcBef>
              <a:spcAft>
                <a:spcPts val="0"/>
              </a:spcAft>
              <a:buNone/>
            </a:pPr>
            <a:r>
              <a:rPr lang="en" sz="1200">
                <a:solidFill>
                  <a:srgbClr val="FFFFFF"/>
                </a:solidFill>
              </a:rPr>
              <a:t>Muslims pray 5 times a day because it is the second pillar of Islam. Allah ordered all muslims to pray five times a day in order to </a:t>
            </a:r>
            <a:r>
              <a:rPr lang="en" sz="1200">
                <a:solidFill>
                  <a:srgbClr val="FFFFFF"/>
                </a:solidFill>
              </a:rPr>
              <a:t>remind</a:t>
            </a:r>
            <a:r>
              <a:rPr lang="en" sz="1200">
                <a:solidFill>
                  <a:srgbClr val="FFFFFF"/>
                </a:solidFill>
              </a:rPr>
              <a:t> them that they are always connected to god, and to remind them of why they are here and the purpose in their lives.</a:t>
            </a:r>
            <a:endParaRPr sz="1200">
              <a:solidFill>
                <a:srgbClr val="FFFFFF"/>
              </a:solidFill>
            </a:endParaRPr>
          </a:p>
          <a:p>
            <a:pPr indent="0" lvl="0" marL="0" rtl="0" algn="l">
              <a:lnSpc>
                <a:spcPct val="100000"/>
              </a:lnSpc>
              <a:spcBef>
                <a:spcPts val="1600"/>
              </a:spcBef>
              <a:spcAft>
                <a:spcPts val="1600"/>
              </a:spcAft>
              <a:buNone/>
            </a:pPr>
            <a:r>
              <a:rPr lang="en" sz="1200">
                <a:solidFill>
                  <a:srgbClr val="FFFFFF"/>
                </a:solidFill>
              </a:rPr>
              <a:t>Muslim prayers involve a series of crouching, bowing, kneeling, and standing followed by a series of prayers in Arabic. Every prayer session begins with saying “Allahu akbar” meaning god is great. The average praying session takes 5-10 minutes.</a:t>
            </a:r>
            <a:endParaRPr sz="1200">
              <a:solidFill>
                <a:srgbClr val="FFFFFF"/>
              </a:solidFill>
            </a:endParaRPr>
          </a:p>
        </p:txBody>
      </p:sp>
      <p:sp>
        <p:nvSpPr>
          <p:cNvPr id="167" name="Google Shape;167;p27"/>
          <p:cNvSpPr txBox="1"/>
          <p:nvPr/>
        </p:nvSpPr>
        <p:spPr>
          <a:xfrm>
            <a:off x="4808700" y="373325"/>
            <a:ext cx="4159500" cy="18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rPr>
              <a:t>While praying, muslims face towards the </a:t>
            </a:r>
            <a:r>
              <a:rPr lang="en" sz="1200">
                <a:solidFill>
                  <a:schemeClr val="dk1"/>
                </a:solidFill>
              </a:rPr>
              <a:t>Kaaba</a:t>
            </a:r>
            <a:r>
              <a:rPr lang="en" sz="1200">
                <a:solidFill>
                  <a:srgbClr val="FFFFFF"/>
                </a:solidFill>
              </a:rPr>
              <a:t>, a cube shaped building in Mecca Saudi Arabia, the most holy site in the muslim religion. This provides them with a sense of unity, every muslim prays at the same times, and in the same direction every day.</a:t>
            </a:r>
            <a:endParaRPr sz="1200">
              <a:solidFill>
                <a:srgbClr val="FFFFFF"/>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rPr lang="en" sz="1200">
                <a:solidFill>
                  <a:srgbClr val="FFFFFF"/>
                </a:solidFill>
              </a:rPr>
              <a:t>In India Islam is the second most popular religion making up approximately 13.4% of the population. Around </a:t>
            </a:r>
            <a:endParaRPr sz="1200">
              <a:solidFill>
                <a:srgbClr val="FFFFFF"/>
              </a:solidFill>
            </a:endParaRPr>
          </a:p>
          <a:p>
            <a:pPr indent="0" lvl="0" marL="0" rtl="0" algn="l">
              <a:spcBef>
                <a:spcPts val="0"/>
              </a:spcBef>
              <a:spcAft>
                <a:spcPts val="0"/>
              </a:spcAft>
              <a:buNone/>
            </a:pPr>
            <a:r>
              <a:rPr lang="en" sz="1200">
                <a:solidFill>
                  <a:srgbClr val="FFFFFF"/>
                </a:solidFill>
              </a:rPr>
              <a:t>138 188 240 people, and is the fastest growing religion.</a:t>
            </a:r>
            <a:endParaRPr sz="1200">
              <a:solidFill>
                <a:srgbClr val="FFFFFF"/>
              </a:solidFill>
            </a:endParaRPr>
          </a:p>
        </p:txBody>
      </p:sp>
      <p:pic>
        <p:nvPicPr>
          <p:cNvPr id="168" name="Google Shape;168;p27"/>
          <p:cNvPicPr preferRelativeResize="0"/>
          <p:nvPr/>
        </p:nvPicPr>
        <p:blipFill>
          <a:blip r:embed="rId3">
            <a:alphaModFix/>
          </a:blip>
          <a:stretch>
            <a:fillRect/>
          </a:stretch>
        </p:blipFill>
        <p:spPr>
          <a:xfrm>
            <a:off x="4873200" y="2419713"/>
            <a:ext cx="4030500" cy="233433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8"/>
          <p:cNvSpPr txBox="1"/>
          <p:nvPr>
            <p:ph type="title"/>
          </p:nvPr>
        </p:nvSpPr>
        <p:spPr>
          <a:xfrm>
            <a:off x="0" y="171125"/>
            <a:ext cx="9144000" cy="5727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t>Cultural Significance</a:t>
            </a:r>
            <a:endParaRPr b="1" sz="2600"/>
          </a:p>
        </p:txBody>
      </p:sp>
      <p:sp>
        <p:nvSpPr>
          <p:cNvPr id="174" name="Google Shape;174;p28"/>
          <p:cNvSpPr txBox="1"/>
          <p:nvPr>
            <p:ph idx="1" type="body"/>
          </p:nvPr>
        </p:nvSpPr>
        <p:spPr>
          <a:xfrm>
            <a:off x="271100" y="1025850"/>
            <a:ext cx="2647500" cy="39636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a:solidFill>
                  <a:schemeClr val="dk1"/>
                </a:solidFill>
              </a:rPr>
              <a:t>How Islamic Prayer Illuminates Indian Culture</a:t>
            </a:r>
            <a:endParaRPr b="1">
              <a:solidFill>
                <a:schemeClr val="dk1"/>
              </a:solidFill>
            </a:endParaRPr>
          </a:p>
          <a:p>
            <a:pPr indent="0" lvl="0" marL="0" rtl="0" algn="l">
              <a:lnSpc>
                <a:spcPct val="100000"/>
              </a:lnSpc>
              <a:spcBef>
                <a:spcPts val="0"/>
              </a:spcBef>
              <a:spcAft>
                <a:spcPts val="0"/>
              </a:spcAft>
              <a:buNone/>
            </a:pPr>
            <a:r>
              <a:t/>
            </a:r>
            <a:endParaRPr b="1" sz="800">
              <a:solidFill>
                <a:schemeClr val="dk1"/>
              </a:solidFill>
            </a:endParaRPr>
          </a:p>
          <a:p>
            <a:pPr indent="0" lvl="0" marL="0" rtl="0" algn="l">
              <a:lnSpc>
                <a:spcPct val="100000"/>
              </a:lnSpc>
              <a:spcBef>
                <a:spcPts val="0"/>
              </a:spcBef>
              <a:spcAft>
                <a:spcPts val="0"/>
              </a:spcAft>
              <a:buNone/>
            </a:pPr>
            <a:r>
              <a:rPr lang="en" sz="1400">
                <a:solidFill>
                  <a:schemeClr val="dk1"/>
                </a:solidFill>
              </a:rPr>
              <a:t>Islamic prayer illuminates Indian culture by bringing to attention the variety of different faiths and traditions that are commonly practiced in India. Five times are set aside every day for muslims everywhere to stop and pray, and over       300 000 mosques have been built in india, more than anywhere else in the world despite India not being a primarily Islamic country.</a:t>
            </a:r>
            <a:endParaRPr sz="1400">
              <a:solidFill>
                <a:schemeClr val="dk1"/>
              </a:solidFill>
            </a:endParaRPr>
          </a:p>
        </p:txBody>
      </p:sp>
      <p:sp>
        <p:nvSpPr>
          <p:cNvPr id="175" name="Google Shape;175;p28"/>
          <p:cNvSpPr txBox="1"/>
          <p:nvPr/>
        </p:nvSpPr>
        <p:spPr>
          <a:xfrm>
            <a:off x="3250163" y="1025850"/>
            <a:ext cx="2647500" cy="39636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How This Passage is Connected</a:t>
            </a:r>
            <a:endParaRPr b="1" sz="1800">
              <a:solidFill>
                <a:srgbClr val="FFFFFF"/>
              </a:solidFill>
            </a:endParaRPr>
          </a:p>
          <a:p>
            <a:pPr indent="0" lvl="0" marL="0" rtl="0" algn="l">
              <a:spcBef>
                <a:spcPts val="0"/>
              </a:spcBef>
              <a:spcAft>
                <a:spcPts val="0"/>
              </a:spcAft>
              <a:buNone/>
            </a:pPr>
            <a:r>
              <a:t/>
            </a:r>
            <a:endParaRPr b="1" sz="800">
              <a:solidFill>
                <a:srgbClr val="FFFFFF"/>
              </a:solidFill>
            </a:endParaRPr>
          </a:p>
          <a:p>
            <a:pPr indent="0" lvl="0" marL="0" rtl="0" algn="l">
              <a:spcBef>
                <a:spcPts val="0"/>
              </a:spcBef>
              <a:spcAft>
                <a:spcPts val="0"/>
              </a:spcAft>
              <a:buNone/>
            </a:pPr>
            <a:r>
              <a:rPr lang="en">
                <a:solidFill>
                  <a:srgbClr val="FFFFFF"/>
                </a:solidFill>
              </a:rPr>
              <a:t>The passage I chose from the Life of Pi connects to this source because Pi has just purchased an Islamic prayer rug, a type of rug specifically designed for muslim prayer. Pi was a practicing muslim, hindu, and christian, showing the level of diversity and religious acceptance in Indian culture. Pi’s family was not religious but while he explored and experience the culture growing up he came to love all three religions.</a:t>
            </a:r>
            <a:endParaRPr>
              <a:solidFill>
                <a:srgbClr val="FFFFFF"/>
              </a:solidFill>
            </a:endParaRPr>
          </a:p>
        </p:txBody>
      </p:sp>
      <p:sp>
        <p:nvSpPr>
          <p:cNvPr id="176" name="Google Shape;176;p28"/>
          <p:cNvSpPr txBox="1"/>
          <p:nvPr/>
        </p:nvSpPr>
        <p:spPr>
          <a:xfrm>
            <a:off x="6229225" y="1025850"/>
            <a:ext cx="2647500" cy="39636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Significance in this Portfolio</a:t>
            </a:r>
            <a:endParaRPr b="1" sz="1800">
              <a:solidFill>
                <a:srgbClr val="FFFFFF"/>
              </a:solidFill>
            </a:endParaRPr>
          </a:p>
          <a:p>
            <a:pPr indent="0" lvl="0" marL="0" rtl="0" algn="l">
              <a:spcBef>
                <a:spcPts val="0"/>
              </a:spcBef>
              <a:spcAft>
                <a:spcPts val="0"/>
              </a:spcAft>
              <a:buNone/>
            </a:pPr>
            <a:r>
              <a:t/>
            </a:r>
            <a:endParaRPr b="1" sz="800">
              <a:solidFill>
                <a:srgbClr val="FFFFFF"/>
              </a:solidFill>
            </a:endParaRPr>
          </a:p>
          <a:p>
            <a:pPr indent="0" lvl="0" marL="0" rtl="0" algn="l">
              <a:spcBef>
                <a:spcPts val="0"/>
              </a:spcBef>
              <a:spcAft>
                <a:spcPts val="0"/>
              </a:spcAft>
              <a:buNone/>
            </a:pPr>
            <a:r>
              <a:rPr lang="en">
                <a:solidFill>
                  <a:srgbClr val="FFFFFF"/>
                </a:solidFill>
              </a:rPr>
              <a:t>This source was important to include in this portfolio because it shows the cultural significance and extensiveness of religion in Indian culture. Religion is taken very seriously in Indian culture and many aspects of daily life are influenced by it. Muslims must pray five times a day in order to follow the commands of Allah and even commercialized businesses selling religion oriented items such as prayer rugs are prevalent in India.</a:t>
            </a:r>
            <a:endParaRPr>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9"/>
          <p:cNvSpPr txBox="1"/>
          <p:nvPr>
            <p:ph idx="1" type="body"/>
          </p:nvPr>
        </p:nvSpPr>
        <p:spPr>
          <a:xfrm>
            <a:off x="311700" y="188700"/>
            <a:ext cx="8520600" cy="48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Clr>
                <a:srgbClr val="000000"/>
              </a:buClr>
              <a:buSzPts val="1100"/>
              <a:buFont typeface="Arial"/>
              <a:buNone/>
            </a:pPr>
            <a:r>
              <a:rPr lang="en" sz="1500" u="sng">
                <a:solidFill>
                  <a:schemeClr val="accent5"/>
                </a:solidFill>
                <a:hlinkClick r:id="rId3"/>
              </a:rPr>
              <a:t>https://hopscotchtheglobe.com/why-indians-eat-with-their-hands/</a:t>
            </a:r>
            <a:endParaRPr sz="1500"/>
          </a:p>
          <a:p>
            <a:pPr indent="0" lvl="0" marL="0" rtl="0" algn="l">
              <a:spcBef>
                <a:spcPts val="1600"/>
              </a:spcBef>
              <a:spcAft>
                <a:spcPts val="0"/>
              </a:spcAft>
              <a:buClr>
                <a:srgbClr val="000000"/>
              </a:buClr>
              <a:buSzPts val="1100"/>
              <a:buFont typeface="Arial"/>
              <a:buNone/>
            </a:pPr>
            <a:r>
              <a:rPr lang="en" sz="1500" u="sng">
                <a:solidFill>
                  <a:schemeClr val="accent5"/>
                </a:solidFill>
                <a:hlinkClick r:id="rId4"/>
              </a:rPr>
              <a:t>http://www.bbc.co.uk/religion/religions/islam/practices/salat.shtml</a:t>
            </a:r>
            <a:endParaRPr sz="1500"/>
          </a:p>
          <a:p>
            <a:pPr indent="0" lvl="0" marL="0" rtl="0" algn="l">
              <a:spcBef>
                <a:spcPts val="1600"/>
              </a:spcBef>
              <a:spcAft>
                <a:spcPts val="0"/>
              </a:spcAft>
              <a:buClr>
                <a:srgbClr val="000000"/>
              </a:buClr>
              <a:buSzPts val="1100"/>
              <a:buFont typeface="Arial"/>
              <a:buNone/>
            </a:pPr>
            <a:r>
              <a:rPr lang="en" sz="1500" u="sng">
                <a:solidFill>
                  <a:schemeClr val="accent5"/>
                </a:solidFill>
                <a:hlinkClick r:id="rId5"/>
              </a:rPr>
              <a:t>https://www.icv.org.au/about/about-islam-overview/what-is-halal-a-guide-for-non-muslims/</a:t>
            </a:r>
            <a:endParaRPr sz="1500"/>
          </a:p>
          <a:p>
            <a:pPr indent="0" lvl="0" marL="0" rtl="0" algn="l">
              <a:spcBef>
                <a:spcPts val="1600"/>
              </a:spcBef>
              <a:spcAft>
                <a:spcPts val="0"/>
              </a:spcAft>
              <a:buClr>
                <a:srgbClr val="000000"/>
              </a:buClr>
              <a:buSzPts val="1100"/>
              <a:buFont typeface="Arial"/>
              <a:buNone/>
            </a:pPr>
            <a:r>
              <a:rPr lang="en" sz="1500" u="sng">
                <a:solidFill>
                  <a:schemeClr val="accent5"/>
                </a:solidFill>
                <a:hlinkClick r:id="rId6"/>
              </a:rPr>
              <a:t>https://medium.com/lifelong-benefits-of-a-plant-based-diet/vegetarianism-in-islam-5bb0a5dfe08f</a:t>
            </a:r>
            <a:endParaRPr sz="1500"/>
          </a:p>
          <a:p>
            <a:pPr indent="0" lvl="0" marL="0" rtl="0" algn="l">
              <a:spcBef>
                <a:spcPts val="1600"/>
              </a:spcBef>
              <a:spcAft>
                <a:spcPts val="0"/>
              </a:spcAft>
              <a:buClr>
                <a:srgbClr val="000000"/>
              </a:buClr>
              <a:buSzPts val="1100"/>
              <a:buFont typeface="Arial"/>
              <a:buNone/>
            </a:pPr>
            <a:r>
              <a:rPr lang="en" sz="1500" u="sng">
                <a:solidFill>
                  <a:schemeClr val="accent5"/>
                </a:solidFill>
                <a:hlinkClick r:id="rId7"/>
              </a:rPr>
              <a:t>http://www.mahavidya.ca/2010/08/19/vegetarianism-in-hinduism/</a:t>
            </a:r>
            <a:endParaRPr sz="1500"/>
          </a:p>
          <a:p>
            <a:pPr indent="0" lvl="0" marL="0" rtl="0" algn="l">
              <a:spcBef>
                <a:spcPts val="1600"/>
              </a:spcBef>
              <a:spcAft>
                <a:spcPts val="0"/>
              </a:spcAft>
              <a:buClr>
                <a:srgbClr val="000000"/>
              </a:buClr>
              <a:buSzPts val="1100"/>
              <a:buFont typeface="Arial"/>
              <a:buNone/>
            </a:pPr>
            <a:r>
              <a:rPr lang="en" sz="1500" u="sng">
                <a:solidFill>
                  <a:schemeClr val="accent5"/>
                </a:solidFill>
                <a:hlinkClick r:id="rId8"/>
              </a:rPr>
              <a:t>https://geog.ucsb.edu/the-geography-of-prayer/</a:t>
            </a:r>
            <a:endParaRPr sz="1500"/>
          </a:p>
          <a:p>
            <a:pPr indent="0" lvl="0" marL="0" rtl="0" algn="l">
              <a:spcBef>
                <a:spcPts val="1600"/>
              </a:spcBef>
              <a:spcAft>
                <a:spcPts val="0"/>
              </a:spcAft>
              <a:buClr>
                <a:srgbClr val="000000"/>
              </a:buClr>
              <a:buSzPts val="1100"/>
              <a:buFont typeface="Arial"/>
              <a:buNone/>
            </a:pPr>
            <a:r>
              <a:rPr lang="en" sz="1500" u="sng">
                <a:solidFill>
                  <a:schemeClr val="accent5"/>
                </a:solidFill>
                <a:hlinkClick r:id="rId9"/>
              </a:rPr>
              <a:t>http://religion.blogs.cnn.com/2011/03/21/why-do-muslims-pray-five-times-daily/</a:t>
            </a:r>
            <a:endParaRPr sz="1500"/>
          </a:p>
          <a:p>
            <a:pPr indent="0" lvl="0" marL="0" rtl="0" algn="l">
              <a:spcBef>
                <a:spcPts val="1600"/>
              </a:spcBef>
              <a:spcAft>
                <a:spcPts val="0"/>
              </a:spcAft>
              <a:buClr>
                <a:srgbClr val="000000"/>
              </a:buClr>
              <a:buSzPts val="1100"/>
              <a:buFont typeface="Arial"/>
              <a:buNone/>
            </a:pPr>
            <a:r>
              <a:rPr lang="en" sz="1500" u="sng">
                <a:solidFill>
                  <a:schemeClr val="accent5"/>
                </a:solidFill>
                <a:hlinkClick r:id="rId10"/>
              </a:rPr>
              <a:t>http://censusindia.gov.in/Census_And_You/religion.aspx</a:t>
            </a:r>
            <a:endParaRPr sz="1500"/>
          </a:p>
          <a:p>
            <a:pPr indent="0" lvl="0" marL="0" rtl="0" algn="l">
              <a:spcBef>
                <a:spcPts val="1600"/>
              </a:spcBef>
              <a:spcAft>
                <a:spcPts val="0"/>
              </a:spcAft>
              <a:buNone/>
            </a:pPr>
            <a:r>
              <a:rPr lang="en" sz="1500" u="sng">
                <a:solidFill>
                  <a:schemeClr val="accent5"/>
                </a:solidFill>
                <a:hlinkClick r:id="rId11"/>
              </a:rPr>
              <a:t>http://www.thedeenshow.com/halal-mustahabb-mubah-makrooh-haram/</a:t>
            </a:r>
            <a:endParaRPr sz="1500"/>
          </a:p>
          <a:p>
            <a:pPr indent="0" lvl="0" marL="0" rtl="0" algn="l">
              <a:spcBef>
                <a:spcPts val="1600"/>
              </a:spcBef>
              <a:spcAft>
                <a:spcPts val="0"/>
              </a:spcAft>
              <a:buNone/>
            </a:pPr>
            <a:r>
              <a:t/>
            </a:r>
            <a:endParaRPr sz="700"/>
          </a:p>
          <a:p>
            <a:pPr indent="0" lvl="0" marL="0" rtl="0" algn="l">
              <a:spcBef>
                <a:spcPts val="1600"/>
              </a:spcBef>
              <a:spcAft>
                <a:spcPts val="0"/>
              </a:spcAft>
              <a:buNone/>
            </a:pPr>
            <a:r>
              <a:t/>
            </a:r>
            <a:endParaRPr sz="700"/>
          </a:p>
          <a:p>
            <a:pPr indent="0" lvl="0" marL="0" rtl="0" algn="l">
              <a:spcBef>
                <a:spcPts val="1600"/>
              </a:spcBef>
              <a:spcAft>
                <a:spcPts val="0"/>
              </a:spcAft>
              <a:buNone/>
            </a:pPr>
            <a:r>
              <a:t/>
            </a:r>
            <a:endParaRPr sz="700"/>
          </a:p>
          <a:p>
            <a:pPr indent="0" lvl="0" marL="0" rtl="0" algn="l">
              <a:spcBef>
                <a:spcPts val="1600"/>
              </a:spcBef>
              <a:spcAft>
                <a:spcPts val="0"/>
              </a:spcAft>
              <a:buNone/>
            </a:pPr>
            <a:r>
              <a:t/>
            </a:r>
            <a:endParaRPr sz="700"/>
          </a:p>
          <a:p>
            <a:pPr indent="0" lvl="0" marL="0" rtl="0" algn="l">
              <a:spcBef>
                <a:spcPts val="1600"/>
              </a:spcBef>
              <a:spcAft>
                <a:spcPts val="0"/>
              </a:spcAft>
              <a:buClr>
                <a:srgbClr val="000000"/>
              </a:buClr>
              <a:buSzPts val="1100"/>
              <a:buFont typeface="Arial"/>
              <a:buNone/>
            </a:pPr>
            <a:r>
              <a:t/>
            </a:r>
            <a:endParaRPr sz="700"/>
          </a:p>
          <a:p>
            <a:pPr indent="0" lvl="0" marL="0" rtl="0" algn="l">
              <a:spcBef>
                <a:spcPts val="160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0"/>
          <p:cNvSpPr txBox="1"/>
          <p:nvPr>
            <p:ph idx="1" type="body"/>
          </p:nvPr>
        </p:nvSpPr>
        <p:spPr>
          <a:xfrm>
            <a:off x="250850" y="446375"/>
            <a:ext cx="8520600" cy="51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hlink"/>
                </a:solidFill>
                <a:hlinkClick r:id="rId3"/>
              </a:rPr>
              <a:t>https://www.thoughtco.com/animal-welfare-2004394</a:t>
            </a:r>
            <a:endParaRPr sz="1500"/>
          </a:p>
          <a:p>
            <a:pPr indent="0" lvl="0" marL="0" rtl="0" algn="l">
              <a:spcBef>
                <a:spcPts val="1600"/>
              </a:spcBef>
              <a:spcAft>
                <a:spcPts val="0"/>
              </a:spcAft>
              <a:buNone/>
            </a:pPr>
            <a:r>
              <a:rPr lang="en" sz="1500" u="sng">
                <a:solidFill>
                  <a:schemeClr val="hlink"/>
                </a:solidFill>
                <a:hlinkClick r:id="rId4"/>
              </a:rPr>
              <a:t>https://www.hinduwebsite.com/hinduism/essays/animals.asp</a:t>
            </a:r>
            <a:endParaRPr sz="1500"/>
          </a:p>
          <a:p>
            <a:pPr indent="0" lvl="0" marL="0" rtl="0" algn="l">
              <a:spcBef>
                <a:spcPts val="1600"/>
              </a:spcBef>
              <a:spcAft>
                <a:spcPts val="0"/>
              </a:spcAft>
              <a:buNone/>
            </a:pPr>
            <a:r>
              <a:rPr lang="en" sz="1500" u="sng">
                <a:solidFill>
                  <a:schemeClr val="hlink"/>
                </a:solidFill>
                <a:hlinkClick r:id="rId5"/>
              </a:rPr>
              <a:t>https://www.britannica.com/topic/prayer-rug</a:t>
            </a:r>
            <a:endParaRPr sz="1500"/>
          </a:p>
          <a:p>
            <a:pPr indent="0" lvl="0" marL="0" rtl="0" algn="l">
              <a:spcBef>
                <a:spcPts val="1600"/>
              </a:spcBef>
              <a:spcAft>
                <a:spcPts val="0"/>
              </a:spcAft>
              <a:buNone/>
            </a:pPr>
            <a:r>
              <a:rPr lang="en" sz="1500" u="sng">
                <a:solidFill>
                  <a:schemeClr val="hlink"/>
                </a:solidFill>
                <a:hlinkClick r:id="rId6"/>
              </a:rPr>
              <a:t>https://99namesofallah.name/</a:t>
            </a:r>
            <a:endParaRPr sz="1500"/>
          </a:p>
          <a:p>
            <a:pPr indent="0" lvl="0" marL="0" rtl="0" algn="l">
              <a:spcBef>
                <a:spcPts val="1600"/>
              </a:spcBef>
              <a:spcAft>
                <a:spcPts val="0"/>
              </a:spcAft>
              <a:buNone/>
            </a:pPr>
            <a:r>
              <a:rPr lang="en" sz="1500" u="sng">
                <a:solidFill>
                  <a:schemeClr val="hlink"/>
                </a:solidFill>
                <a:hlinkClick r:id="rId7"/>
              </a:rPr>
              <a:t>https://abdurrahman.org/2011/06/24/anyone-who-memorizes-the-names-of-allah-will-enter-jannah/</a:t>
            </a:r>
            <a:endParaRPr sz="1500"/>
          </a:p>
          <a:p>
            <a:pPr indent="0" lvl="0" marL="0" rtl="0" algn="l">
              <a:spcBef>
                <a:spcPts val="1600"/>
              </a:spcBef>
              <a:spcAft>
                <a:spcPts val="0"/>
              </a:spcAft>
              <a:buNone/>
            </a:pPr>
            <a:r>
              <a:rPr lang="en" sz="1500" u="sng">
                <a:solidFill>
                  <a:schemeClr val="hlink"/>
                </a:solidFill>
                <a:hlinkClick r:id="rId8"/>
              </a:rPr>
              <a:t>https://www.soundvision.com/article/dhikr-the-remembrance-of-allah</a:t>
            </a:r>
            <a:endParaRPr sz="1500"/>
          </a:p>
          <a:p>
            <a:pPr indent="0" lvl="0" marL="0" rtl="0" algn="l">
              <a:spcBef>
                <a:spcPts val="1600"/>
              </a:spcBef>
              <a:spcAft>
                <a:spcPts val="0"/>
              </a:spcAft>
              <a:buNone/>
            </a:pPr>
            <a:r>
              <a:rPr lang="en" sz="1500" u="sng">
                <a:solidFill>
                  <a:schemeClr val="hlink"/>
                </a:solidFill>
                <a:hlinkClick r:id="rId9"/>
              </a:rPr>
              <a:t>https://food.ndtv.com/food-drinks/ever-wondered-why-north-indian-food-is-so-spicy-heres-the-answer-1905675</a:t>
            </a:r>
            <a:endParaRPr sz="1500"/>
          </a:p>
          <a:p>
            <a:pPr indent="0" lvl="0" marL="0" rtl="0" algn="l">
              <a:spcBef>
                <a:spcPts val="1600"/>
              </a:spcBef>
              <a:spcAft>
                <a:spcPts val="0"/>
              </a:spcAft>
              <a:buNone/>
            </a:pPr>
            <a:r>
              <a:rPr lang="en" sz="1500" u="sng">
                <a:solidFill>
                  <a:schemeClr val="hlink"/>
                </a:solidFill>
                <a:hlinkClick r:id="rId10"/>
              </a:rPr>
              <a:t>http://www.irna.ir/en/News/81699685</a:t>
            </a:r>
            <a:endParaRPr sz="1500"/>
          </a:p>
          <a:p>
            <a:pPr indent="0" lvl="0" marL="0" rtl="0" algn="l">
              <a:spcBef>
                <a:spcPts val="1600"/>
              </a:spcBef>
              <a:spcAft>
                <a:spcPts val="0"/>
              </a:spcAft>
              <a:buNone/>
            </a:pPr>
            <a:r>
              <a:t/>
            </a:r>
            <a:endParaRPr sz="700"/>
          </a:p>
          <a:p>
            <a:pPr indent="0" lvl="0" marL="0" rtl="0" algn="l">
              <a:spcBef>
                <a:spcPts val="1600"/>
              </a:spcBef>
              <a:spcAft>
                <a:spcPts val="0"/>
              </a:spcAft>
              <a:buNone/>
            </a:pPr>
            <a:r>
              <a:t/>
            </a:r>
            <a:endParaRPr sz="800"/>
          </a:p>
          <a:p>
            <a:pPr indent="0" lvl="0" marL="0" rtl="0" algn="l">
              <a:spcBef>
                <a:spcPts val="1600"/>
              </a:spcBef>
              <a:spcAft>
                <a:spcPts val="0"/>
              </a:spcAft>
              <a:buNone/>
            </a:pPr>
            <a:r>
              <a:t/>
            </a:r>
            <a:endParaRPr sz="800"/>
          </a:p>
          <a:p>
            <a:pPr indent="0" lvl="0" marL="0" rtl="0" algn="l">
              <a:spcBef>
                <a:spcPts val="1600"/>
              </a:spcBef>
              <a:spcAft>
                <a:spcPts val="0"/>
              </a:spcAft>
              <a:buNone/>
            </a:pPr>
            <a:r>
              <a:t/>
            </a:r>
            <a:endParaRPr sz="1000"/>
          </a:p>
          <a:p>
            <a:pPr indent="0" lvl="0" marL="0" rtl="0" algn="l">
              <a:spcBef>
                <a:spcPts val="1600"/>
              </a:spcBef>
              <a:spcAft>
                <a:spcPts val="0"/>
              </a:spcAft>
              <a:buNone/>
            </a:pPr>
            <a:r>
              <a:t/>
            </a:r>
            <a:endParaRPr sz="1000"/>
          </a:p>
          <a:p>
            <a:pPr indent="0" lvl="0" marL="0" rtl="0" algn="l">
              <a:spcBef>
                <a:spcPts val="1600"/>
              </a:spcBef>
              <a:spcAft>
                <a:spcPts val="0"/>
              </a:spcAft>
              <a:buNone/>
            </a:pPr>
            <a:r>
              <a:t/>
            </a:r>
            <a:endParaRPr sz="1200"/>
          </a:p>
          <a:p>
            <a:pPr indent="0" lvl="0" marL="0" rtl="0" algn="l">
              <a:spcBef>
                <a:spcPts val="1600"/>
              </a:spcBef>
              <a:spcAft>
                <a:spcPts val="0"/>
              </a:spcAft>
              <a:buNone/>
            </a:pPr>
            <a:r>
              <a:t/>
            </a:r>
            <a:endParaRPr sz="1200"/>
          </a:p>
          <a:p>
            <a:pPr indent="0" lvl="0" marL="0" rtl="0" algn="l">
              <a:spcBef>
                <a:spcPts val="1600"/>
              </a:spcBef>
              <a:spcAft>
                <a:spcPts val="0"/>
              </a:spcAft>
              <a:buNone/>
            </a:pPr>
            <a:r>
              <a:t/>
            </a:r>
            <a:endParaRPr sz="1200"/>
          </a:p>
          <a:p>
            <a:pPr indent="0" lvl="0" marL="0" rtl="0" algn="l">
              <a:spcBef>
                <a:spcPts val="1600"/>
              </a:spcBef>
              <a:spcAft>
                <a:spcPts val="0"/>
              </a:spcAft>
              <a:buNone/>
            </a:pPr>
            <a:r>
              <a:t/>
            </a:r>
            <a:endParaRPr sz="1200"/>
          </a:p>
          <a:p>
            <a:pPr indent="0" lvl="0" marL="0" rtl="0" algn="l">
              <a:spcBef>
                <a:spcPts val="1600"/>
              </a:spcBef>
              <a:spcAft>
                <a:spcPts val="0"/>
              </a:spcAft>
              <a:buNone/>
            </a:pPr>
            <a:r>
              <a:t/>
            </a:r>
            <a:endParaRPr sz="12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353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Sense of Taste</a:t>
            </a:r>
            <a:endParaRPr/>
          </a:p>
        </p:txBody>
      </p:sp>
      <p:sp>
        <p:nvSpPr>
          <p:cNvPr id="61" name="Google Shape;61;p14"/>
          <p:cNvSpPr txBox="1"/>
          <p:nvPr>
            <p:ph idx="1" type="body"/>
          </p:nvPr>
        </p:nvSpPr>
        <p:spPr>
          <a:xfrm>
            <a:off x="311700" y="997425"/>
            <a:ext cx="3918600" cy="362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FFFF"/>
                </a:solidFill>
              </a:rPr>
              <a:t>The first time I went to an Indian restaurant in Canada I used my fingers. The waiter looked at me critically and said, “Fresh off the boat, are you?” I blanched. My fingers, which a second before had been taste buds savouring the food a little ahead of my mouth, became dirty under his gaze. They froze like criminals caught in the act. I didn’t dare lick them. I wiped them </a:t>
            </a:r>
            <a:r>
              <a:rPr lang="en" sz="1400">
                <a:solidFill>
                  <a:srgbClr val="FFFFFF"/>
                </a:solidFill>
              </a:rPr>
              <a:t>guiltily</a:t>
            </a:r>
            <a:r>
              <a:rPr lang="en" sz="1400">
                <a:solidFill>
                  <a:srgbClr val="FFFFFF"/>
                </a:solidFill>
              </a:rPr>
              <a:t> on my napkin. He had no idea how deeply those words wounded me. They were like nails being driven into my flesh. I picked up the knife and fork. I had hardly ever used such instruments. My hands trembled. My sambar lost its taste. </a:t>
            </a:r>
            <a:endParaRPr sz="1400">
              <a:solidFill>
                <a:srgbClr val="FFFFFF"/>
              </a:solidFill>
            </a:endParaRPr>
          </a:p>
          <a:p>
            <a:pPr indent="0" lvl="0" marL="0" rtl="0" algn="l">
              <a:spcBef>
                <a:spcPts val="1600"/>
              </a:spcBef>
              <a:spcAft>
                <a:spcPts val="1600"/>
              </a:spcAft>
              <a:buNone/>
            </a:pPr>
            <a:r>
              <a:rPr lang="en" sz="1400">
                <a:solidFill>
                  <a:srgbClr val="FFFFFF"/>
                </a:solidFill>
              </a:rPr>
              <a:t>-Pg 7</a:t>
            </a:r>
            <a:endParaRPr sz="1400">
              <a:solidFill>
                <a:srgbClr val="FFFFFF"/>
              </a:solidFill>
            </a:endParaRPr>
          </a:p>
        </p:txBody>
      </p:sp>
      <p:sp>
        <p:nvSpPr>
          <p:cNvPr id="62" name="Google Shape;62;p14"/>
          <p:cNvSpPr txBox="1"/>
          <p:nvPr/>
        </p:nvSpPr>
        <p:spPr>
          <a:xfrm>
            <a:off x="4626075" y="3321275"/>
            <a:ext cx="3865200" cy="16557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rPr>
              <a:t>Eating food with your bare hands is commonplace in many parts of India. In the Ayurvedic teachings it was taught that each finger is </a:t>
            </a:r>
            <a:r>
              <a:rPr lang="en" sz="1200">
                <a:solidFill>
                  <a:srgbClr val="FFFFFF"/>
                </a:solidFill>
              </a:rPr>
              <a:t>representative</a:t>
            </a:r>
            <a:r>
              <a:rPr lang="en" sz="1200">
                <a:solidFill>
                  <a:srgbClr val="FFFFFF"/>
                </a:solidFill>
              </a:rPr>
              <a:t> of a different element, space, air, water, fire, and earth. The hands are used to test the temperature of the food you are eating and creates a spiritual connection to it. It is </a:t>
            </a:r>
            <a:r>
              <a:rPr lang="en" sz="1200">
                <a:solidFill>
                  <a:srgbClr val="FFFFFF"/>
                </a:solidFill>
              </a:rPr>
              <a:t>considered</a:t>
            </a:r>
            <a:r>
              <a:rPr lang="en" sz="1200">
                <a:solidFill>
                  <a:srgbClr val="FFFFFF"/>
                </a:solidFill>
              </a:rPr>
              <a:t> impolite to get your palms or back of your fingers dirty however, and only the fingertips are used.</a:t>
            </a:r>
            <a:endParaRPr sz="1200">
              <a:solidFill>
                <a:srgbClr val="FFFFFF"/>
              </a:solidFill>
            </a:endParaRPr>
          </a:p>
        </p:txBody>
      </p:sp>
      <p:pic>
        <p:nvPicPr>
          <p:cNvPr id="63" name="Google Shape;63;p14"/>
          <p:cNvPicPr preferRelativeResize="0"/>
          <p:nvPr/>
        </p:nvPicPr>
        <p:blipFill>
          <a:blip r:embed="rId3">
            <a:alphaModFix/>
          </a:blip>
          <a:stretch>
            <a:fillRect/>
          </a:stretch>
        </p:blipFill>
        <p:spPr>
          <a:xfrm>
            <a:off x="4966923" y="1175863"/>
            <a:ext cx="3183514" cy="199741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303000"/>
            <a:ext cx="371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The </a:t>
            </a:r>
            <a:r>
              <a:rPr lang="en" sz="2400"/>
              <a:t>Ayurvedic </a:t>
            </a:r>
            <a:r>
              <a:rPr lang="en" sz="2400"/>
              <a:t>Teachings</a:t>
            </a:r>
            <a:endParaRPr sz="2400"/>
          </a:p>
        </p:txBody>
      </p:sp>
      <p:sp>
        <p:nvSpPr>
          <p:cNvPr id="69" name="Google Shape;69;p15"/>
          <p:cNvSpPr txBox="1"/>
          <p:nvPr>
            <p:ph idx="1" type="body"/>
          </p:nvPr>
        </p:nvSpPr>
        <p:spPr>
          <a:xfrm>
            <a:off x="311700" y="875700"/>
            <a:ext cx="4507200" cy="40122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FFFF"/>
                </a:solidFill>
              </a:rPr>
              <a:t>Ayurveda is a traditional system of medicine originating in the Vedic culture of India that has been used for thousands of years. It provides insight into the ideal daily and seasonal routines to help a person reach their full human potential. It teaches that health is a </a:t>
            </a:r>
            <a:r>
              <a:rPr lang="en" sz="1400">
                <a:solidFill>
                  <a:srgbClr val="FFFFFF"/>
                </a:solidFill>
              </a:rPr>
              <a:t>balance</a:t>
            </a:r>
            <a:r>
              <a:rPr lang="en" sz="1400">
                <a:solidFill>
                  <a:srgbClr val="FFFFFF"/>
                </a:solidFill>
              </a:rPr>
              <a:t> between body and spirit. </a:t>
            </a:r>
            <a:endParaRPr sz="1400">
              <a:solidFill>
                <a:srgbClr val="FFFFFF"/>
              </a:solidFill>
            </a:endParaRPr>
          </a:p>
          <a:p>
            <a:pPr indent="0" lvl="0" marL="0" rtl="0" algn="l">
              <a:spcBef>
                <a:spcPts val="1600"/>
              </a:spcBef>
              <a:spcAft>
                <a:spcPts val="0"/>
              </a:spcAft>
              <a:buNone/>
            </a:pPr>
            <a:r>
              <a:rPr lang="en" sz="1400">
                <a:solidFill>
                  <a:srgbClr val="FFFFFF"/>
                </a:solidFill>
              </a:rPr>
              <a:t>According to the Ayurvedic Teachings humans are a part of nature and are composed of three energies, air, fire, and earth. When these are out of </a:t>
            </a:r>
            <a:r>
              <a:rPr lang="en" sz="1400">
                <a:solidFill>
                  <a:srgbClr val="FFFFFF"/>
                </a:solidFill>
              </a:rPr>
              <a:t>balance</a:t>
            </a:r>
            <a:r>
              <a:rPr lang="en" sz="1400">
                <a:solidFill>
                  <a:srgbClr val="FFFFFF"/>
                </a:solidFill>
              </a:rPr>
              <a:t> a person experiences mental or physical health problems such as insomnia, or weight gain.</a:t>
            </a:r>
            <a:endParaRPr sz="1400">
              <a:solidFill>
                <a:srgbClr val="FFFFFF"/>
              </a:solidFill>
            </a:endParaRPr>
          </a:p>
          <a:p>
            <a:pPr indent="0" lvl="0" marL="0" rtl="0" algn="l">
              <a:spcBef>
                <a:spcPts val="1600"/>
              </a:spcBef>
              <a:spcAft>
                <a:spcPts val="1600"/>
              </a:spcAft>
              <a:buNone/>
            </a:pPr>
            <a:r>
              <a:rPr lang="en" sz="1400">
                <a:solidFill>
                  <a:srgbClr val="FFFFFF"/>
                </a:solidFill>
              </a:rPr>
              <a:t>Ayurveda also teaches that eating food with your hands keeps you connected and </a:t>
            </a:r>
            <a:r>
              <a:rPr lang="en" sz="1400">
                <a:solidFill>
                  <a:srgbClr val="FFFFFF"/>
                </a:solidFill>
              </a:rPr>
              <a:t>balanced</a:t>
            </a:r>
            <a:r>
              <a:rPr lang="en" sz="1400">
                <a:solidFill>
                  <a:srgbClr val="FFFFFF"/>
                </a:solidFill>
              </a:rPr>
              <a:t> with all the elements and has health benefits.</a:t>
            </a:r>
            <a:endParaRPr sz="1400">
              <a:solidFill>
                <a:srgbClr val="FFFFFF"/>
              </a:solidFill>
            </a:endParaRPr>
          </a:p>
        </p:txBody>
      </p:sp>
      <p:pic>
        <p:nvPicPr>
          <p:cNvPr id="70" name="Google Shape;70;p15"/>
          <p:cNvPicPr preferRelativeResize="0"/>
          <p:nvPr/>
        </p:nvPicPr>
        <p:blipFill>
          <a:blip r:embed="rId3">
            <a:alphaModFix/>
          </a:blip>
          <a:stretch>
            <a:fillRect/>
          </a:stretch>
        </p:blipFill>
        <p:spPr>
          <a:xfrm>
            <a:off x="5163775" y="627625"/>
            <a:ext cx="3215825" cy="2143875"/>
          </a:xfrm>
          <a:prstGeom prst="rect">
            <a:avLst/>
          </a:prstGeom>
          <a:noFill/>
          <a:ln>
            <a:noFill/>
          </a:ln>
        </p:spPr>
      </p:pic>
      <p:pic>
        <p:nvPicPr>
          <p:cNvPr id="71" name="Google Shape;71;p15"/>
          <p:cNvPicPr preferRelativeResize="0"/>
          <p:nvPr/>
        </p:nvPicPr>
        <p:blipFill>
          <a:blip r:embed="rId4">
            <a:alphaModFix/>
          </a:blip>
          <a:stretch>
            <a:fillRect/>
          </a:stretch>
        </p:blipFill>
        <p:spPr>
          <a:xfrm>
            <a:off x="5163774" y="3019875"/>
            <a:ext cx="3215824" cy="18089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6"/>
          <p:cNvSpPr txBox="1"/>
          <p:nvPr>
            <p:ph type="title"/>
          </p:nvPr>
        </p:nvSpPr>
        <p:spPr>
          <a:xfrm>
            <a:off x="0" y="171125"/>
            <a:ext cx="9144000" cy="5727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t>Cultural Significance</a:t>
            </a:r>
            <a:endParaRPr b="1" sz="2600"/>
          </a:p>
        </p:txBody>
      </p:sp>
      <p:sp>
        <p:nvSpPr>
          <p:cNvPr id="77" name="Google Shape;77;p16"/>
          <p:cNvSpPr txBox="1"/>
          <p:nvPr>
            <p:ph idx="1" type="body"/>
          </p:nvPr>
        </p:nvSpPr>
        <p:spPr>
          <a:xfrm>
            <a:off x="271100" y="1025850"/>
            <a:ext cx="2579700" cy="34461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a:solidFill>
                  <a:schemeClr val="dk1"/>
                </a:solidFill>
              </a:rPr>
              <a:t>How The Ayurvedic Teachings Illuminate Indian Culture</a:t>
            </a:r>
            <a:endParaRPr b="1">
              <a:solidFill>
                <a:schemeClr val="dk1"/>
              </a:solidFill>
            </a:endParaRPr>
          </a:p>
          <a:p>
            <a:pPr indent="0" lvl="0" marL="0" rtl="0" algn="l">
              <a:lnSpc>
                <a:spcPct val="100000"/>
              </a:lnSpc>
              <a:spcBef>
                <a:spcPts val="0"/>
              </a:spcBef>
              <a:spcAft>
                <a:spcPts val="0"/>
              </a:spcAft>
              <a:buNone/>
            </a:pPr>
            <a:r>
              <a:t/>
            </a:r>
            <a:endParaRPr b="1" sz="800">
              <a:solidFill>
                <a:schemeClr val="dk1"/>
              </a:solidFill>
            </a:endParaRPr>
          </a:p>
          <a:p>
            <a:pPr indent="0" lvl="0" marL="0" rtl="0" algn="l">
              <a:lnSpc>
                <a:spcPct val="100000"/>
              </a:lnSpc>
              <a:spcBef>
                <a:spcPts val="0"/>
              </a:spcBef>
              <a:spcAft>
                <a:spcPts val="0"/>
              </a:spcAft>
              <a:buClr>
                <a:srgbClr val="000000"/>
              </a:buClr>
              <a:buSzPts val="1100"/>
              <a:buFont typeface="Arial"/>
              <a:buNone/>
            </a:pPr>
            <a:r>
              <a:rPr lang="en" sz="1400">
                <a:solidFill>
                  <a:schemeClr val="dk1"/>
                </a:solidFill>
              </a:rPr>
              <a:t>The ayurvedic teachings illuminate indian culture by showcasing a strong connection to indian history, and showing the importance that indians places on past beliefs and traditions. Even though ayurveda was practiced thousands of years ago it is still an important part of indian tradition and culture.</a:t>
            </a:r>
            <a:endParaRPr sz="1400">
              <a:solidFill>
                <a:schemeClr val="dk1"/>
              </a:solidFill>
            </a:endParaRPr>
          </a:p>
          <a:p>
            <a:pPr indent="0" lvl="0" marL="0" rtl="0" algn="l">
              <a:spcBef>
                <a:spcPts val="0"/>
              </a:spcBef>
              <a:spcAft>
                <a:spcPts val="1600"/>
              </a:spcAft>
              <a:buNone/>
            </a:pPr>
            <a:r>
              <a:t/>
            </a:r>
            <a:endParaRPr sz="1400">
              <a:solidFill>
                <a:schemeClr val="dk1"/>
              </a:solidFill>
            </a:endParaRPr>
          </a:p>
        </p:txBody>
      </p:sp>
      <p:sp>
        <p:nvSpPr>
          <p:cNvPr id="78" name="Google Shape;78;p16"/>
          <p:cNvSpPr txBox="1"/>
          <p:nvPr/>
        </p:nvSpPr>
        <p:spPr>
          <a:xfrm>
            <a:off x="3124650" y="1025850"/>
            <a:ext cx="2579700" cy="39837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How This Passage is Connected</a:t>
            </a:r>
            <a:endParaRPr b="1" sz="1800">
              <a:solidFill>
                <a:srgbClr val="FFFFFF"/>
              </a:solidFill>
            </a:endParaRPr>
          </a:p>
          <a:p>
            <a:pPr indent="0" lvl="0" marL="0" rtl="0" algn="l">
              <a:spcBef>
                <a:spcPts val="0"/>
              </a:spcBef>
              <a:spcAft>
                <a:spcPts val="0"/>
              </a:spcAft>
              <a:buNone/>
            </a:pPr>
            <a:r>
              <a:t/>
            </a:r>
            <a:endParaRPr b="1" sz="800">
              <a:solidFill>
                <a:srgbClr val="FFFFFF"/>
              </a:solidFill>
            </a:endParaRPr>
          </a:p>
          <a:p>
            <a:pPr indent="0" lvl="0" marL="0" rtl="0" algn="l">
              <a:spcBef>
                <a:spcPts val="0"/>
              </a:spcBef>
              <a:spcAft>
                <a:spcPts val="0"/>
              </a:spcAft>
              <a:buNone/>
            </a:pPr>
            <a:r>
              <a:rPr lang="en">
                <a:solidFill>
                  <a:srgbClr val="FFFFFF"/>
                </a:solidFill>
              </a:rPr>
              <a:t>The passage that I chose from the life of Pi connects strongly to this secondary source</a:t>
            </a:r>
            <a:r>
              <a:rPr lang="en">
                <a:solidFill>
                  <a:srgbClr val="FFFFFF"/>
                </a:solidFill>
              </a:rPr>
              <a:t> because when Pi follows the ayurvedic practice of eating using your hands his canadian waiter says that he is “fresh off the boat”. When the waiter says this Pi is hurt badly and feels ashamed, showing how strongly the indian practice is tied into his culture, and showing how alienated he feels not being able to follow it in Canada.</a:t>
            </a:r>
            <a:endParaRPr>
              <a:solidFill>
                <a:srgbClr val="FFFFFF"/>
              </a:solidFill>
            </a:endParaRPr>
          </a:p>
        </p:txBody>
      </p:sp>
      <p:sp>
        <p:nvSpPr>
          <p:cNvPr id="79" name="Google Shape;79;p16"/>
          <p:cNvSpPr txBox="1"/>
          <p:nvPr/>
        </p:nvSpPr>
        <p:spPr>
          <a:xfrm>
            <a:off x="6076825" y="1025850"/>
            <a:ext cx="2579700" cy="34461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800">
                <a:solidFill>
                  <a:srgbClr val="FFFFFF"/>
                </a:solidFill>
              </a:rPr>
              <a:t>Significance in this Portfolio</a:t>
            </a:r>
            <a:endParaRPr b="1" sz="1800">
              <a:solidFill>
                <a:srgbClr val="FFFFFF"/>
              </a:solidFill>
            </a:endParaRPr>
          </a:p>
          <a:p>
            <a:pPr indent="0" lvl="0" marL="0" rtl="0" algn="l">
              <a:spcBef>
                <a:spcPts val="0"/>
              </a:spcBef>
              <a:spcAft>
                <a:spcPts val="0"/>
              </a:spcAft>
              <a:buClr>
                <a:srgbClr val="000000"/>
              </a:buClr>
              <a:buSzPts val="1100"/>
              <a:buFont typeface="Arial"/>
              <a:buNone/>
            </a:pPr>
            <a:r>
              <a:t/>
            </a:r>
            <a:endParaRPr b="1" sz="800">
              <a:solidFill>
                <a:srgbClr val="FFFFFF"/>
              </a:solidFill>
            </a:endParaRPr>
          </a:p>
          <a:p>
            <a:pPr indent="0" lvl="0" marL="0" rtl="0" algn="l">
              <a:spcBef>
                <a:spcPts val="0"/>
              </a:spcBef>
              <a:spcAft>
                <a:spcPts val="0"/>
              </a:spcAft>
              <a:buClr>
                <a:srgbClr val="000000"/>
              </a:buClr>
              <a:buSzPts val="1100"/>
              <a:buFont typeface="Arial"/>
              <a:buNone/>
            </a:pPr>
            <a:r>
              <a:rPr lang="en">
                <a:solidFill>
                  <a:srgbClr val="FFFFFF"/>
                </a:solidFill>
              </a:rPr>
              <a:t>This source was important to include in this cultural portfolio because it shows the importance of history and tradition in indian culture. The ayurvedic teachings are widespread across india and have deep ties to its culture.</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605325"/>
            <a:ext cx="3746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Sense of Hearing</a:t>
            </a:r>
            <a:endParaRPr/>
          </a:p>
        </p:txBody>
      </p:sp>
      <p:sp>
        <p:nvSpPr>
          <p:cNvPr id="85" name="Google Shape;85;p17"/>
          <p:cNvSpPr txBox="1"/>
          <p:nvPr>
            <p:ph idx="1" type="body"/>
          </p:nvPr>
        </p:nvSpPr>
        <p:spPr>
          <a:xfrm>
            <a:off x="311700" y="1360650"/>
            <a:ext cx="3604200" cy="32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FFFF"/>
                </a:solidFill>
              </a:rPr>
              <a:t>We prayed together and we practiced dhikr, the recitation of the ninety-nine revealed names of God. He was a hafiz, one who knows the Qur’an by heart, and he sang it in a slow, simple chant. My </a:t>
            </a:r>
            <a:r>
              <a:rPr lang="en" sz="1400">
                <a:solidFill>
                  <a:srgbClr val="FFFFFF"/>
                </a:solidFill>
              </a:rPr>
              <a:t>Arabic</a:t>
            </a:r>
            <a:r>
              <a:rPr lang="en" sz="1400">
                <a:solidFill>
                  <a:srgbClr val="FFFFFF"/>
                </a:solidFill>
              </a:rPr>
              <a:t> was never any good, but I loved its sound. The </a:t>
            </a:r>
            <a:r>
              <a:rPr lang="en" sz="1400">
                <a:solidFill>
                  <a:srgbClr val="FFFFFF"/>
                </a:solidFill>
              </a:rPr>
              <a:t>guttural</a:t>
            </a:r>
            <a:r>
              <a:rPr lang="en" sz="1400">
                <a:solidFill>
                  <a:srgbClr val="FFFFFF"/>
                </a:solidFill>
              </a:rPr>
              <a:t> eruptions and tiful brook. I gazed into this book for long spells of time. It was not wide, just one man’s voice, but it was as deep as the universe.</a:t>
            </a:r>
            <a:endParaRPr sz="1400">
              <a:solidFill>
                <a:srgbClr val="FFFFFF"/>
              </a:solidFill>
            </a:endParaRPr>
          </a:p>
          <a:p>
            <a:pPr indent="0" lvl="0" marL="0" rtl="0" algn="l">
              <a:spcBef>
                <a:spcPts val="1600"/>
              </a:spcBef>
              <a:spcAft>
                <a:spcPts val="1600"/>
              </a:spcAft>
              <a:buNone/>
            </a:pPr>
            <a:r>
              <a:rPr lang="en" sz="1400">
                <a:solidFill>
                  <a:srgbClr val="FFFFFF"/>
                </a:solidFill>
              </a:rPr>
              <a:t>-pg 62</a:t>
            </a:r>
            <a:endParaRPr sz="1400">
              <a:solidFill>
                <a:srgbClr val="FFFFFF"/>
              </a:solidFill>
            </a:endParaRPr>
          </a:p>
        </p:txBody>
      </p:sp>
      <p:pic>
        <p:nvPicPr>
          <p:cNvPr id="86" name="Google Shape;86;p17"/>
          <p:cNvPicPr preferRelativeResize="0"/>
          <p:nvPr/>
        </p:nvPicPr>
        <p:blipFill>
          <a:blip r:embed="rId3">
            <a:alphaModFix/>
          </a:blip>
          <a:stretch>
            <a:fillRect/>
          </a:stretch>
        </p:blipFill>
        <p:spPr>
          <a:xfrm>
            <a:off x="4373575" y="419400"/>
            <a:ext cx="4286250" cy="3219450"/>
          </a:xfrm>
          <a:prstGeom prst="rect">
            <a:avLst/>
          </a:prstGeom>
          <a:noFill/>
          <a:ln>
            <a:noFill/>
          </a:ln>
        </p:spPr>
      </p:pic>
      <p:sp>
        <p:nvSpPr>
          <p:cNvPr id="87" name="Google Shape;87;p17"/>
          <p:cNvSpPr txBox="1"/>
          <p:nvPr/>
        </p:nvSpPr>
        <p:spPr>
          <a:xfrm>
            <a:off x="4373575" y="3772000"/>
            <a:ext cx="4286400" cy="11868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Muslims have 5 </a:t>
            </a:r>
            <a:r>
              <a:rPr lang="en">
                <a:solidFill>
                  <a:srgbClr val="FFFFFF"/>
                </a:solidFill>
              </a:rPr>
              <a:t>mandatory</a:t>
            </a:r>
            <a:r>
              <a:rPr lang="en">
                <a:solidFill>
                  <a:srgbClr val="FFFFFF"/>
                </a:solidFill>
              </a:rPr>
              <a:t> prayer times a day which set the rhythm of their day and help them feel more connected to all of the people in the world. They do not pray for the </a:t>
            </a:r>
            <a:r>
              <a:rPr lang="en">
                <a:solidFill>
                  <a:srgbClr val="FFFFFF"/>
                </a:solidFill>
              </a:rPr>
              <a:t>benefit</a:t>
            </a:r>
            <a:r>
              <a:rPr lang="en">
                <a:solidFill>
                  <a:srgbClr val="FFFFFF"/>
                </a:solidFill>
              </a:rPr>
              <a:t> of their God Allah but for themselves because Allah has no needs.</a:t>
            </a:r>
            <a:endParaRPr>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8"/>
          <p:cNvSpPr txBox="1"/>
          <p:nvPr>
            <p:ph type="title"/>
          </p:nvPr>
        </p:nvSpPr>
        <p:spPr>
          <a:xfrm>
            <a:off x="1125000" y="79800"/>
            <a:ext cx="689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Ninety-Nine Revealed Names of Allah</a:t>
            </a:r>
            <a:endParaRPr/>
          </a:p>
        </p:txBody>
      </p:sp>
      <p:sp>
        <p:nvSpPr>
          <p:cNvPr id="93" name="Google Shape;93;p18"/>
          <p:cNvSpPr txBox="1"/>
          <p:nvPr>
            <p:ph idx="1" type="body"/>
          </p:nvPr>
        </p:nvSpPr>
        <p:spPr>
          <a:xfrm>
            <a:off x="260975" y="764100"/>
            <a:ext cx="5318700" cy="43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FFFF"/>
                </a:solidFill>
              </a:rPr>
              <a:t>In Islam Allah has ninety-nine which are revealed in the Quran. These names describe Allah’s attributes and any muslim who memorizes them all will gain </a:t>
            </a:r>
            <a:r>
              <a:rPr lang="en" sz="1400">
                <a:solidFill>
                  <a:srgbClr val="FFFFFF"/>
                </a:solidFill>
              </a:rPr>
              <a:t>entrance</a:t>
            </a:r>
            <a:r>
              <a:rPr lang="en" sz="1400">
                <a:solidFill>
                  <a:srgbClr val="FFFFFF"/>
                </a:solidFill>
              </a:rPr>
              <a:t> into Jannah. Some of Allah’s names as described in the Quran are:</a:t>
            </a:r>
            <a:endParaRPr sz="1400">
              <a:solidFill>
                <a:srgbClr val="FFFFFF"/>
              </a:solidFill>
            </a:endParaRPr>
          </a:p>
          <a:p>
            <a:pPr indent="0" lvl="0" marL="0" rtl="0" algn="l">
              <a:spcBef>
                <a:spcPts val="1600"/>
              </a:spcBef>
              <a:spcAft>
                <a:spcPts val="0"/>
              </a:spcAft>
              <a:buNone/>
            </a:pPr>
            <a:r>
              <a:rPr lang="en" sz="1400">
                <a:solidFill>
                  <a:srgbClr val="FFFFFF"/>
                </a:solidFill>
              </a:rPr>
              <a:t>Ar-Rahmân - The </a:t>
            </a:r>
            <a:r>
              <a:rPr lang="en" sz="1400">
                <a:solidFill>
                  <a:srgbClr val="FFFFFF"/>
                </a:solidFill>
              </a:rPr>
              <a:t>beneficent</a:t>
            </a:r>
            <a:r>
              <a:rPr lang="en" sz="1400">
                <a:solidFill>
                  <a:srgbClr val="FFFFFF"/>
                </a:solidFill>
              </a:rPr>
              <a:t> - he who wills goodness and mercy for all creatures</a:t>
            </a:r>
            <a:endParaRPr sz="1400">
              <a:solidFill>
                <a:srgbClr val="FFFFFF"/>
              </a:solidFill>
            </a:endParaRPr>
          </a:p>
          <a:p>
            <a:pPr indent="0" lvl="0" marL="0" rtl="0" algn="l">
              <a:spcBef>
                <a:spcPts val="1600"/>
              </a:spcBef>
              <a:spcAft>
                <a:spcPts val="0"/>
              </a:spcAft>
              <a:buNone/>
            </a:pPr>
            <a:r>
              <a:rPr lang="en" sz="1400">
                <a:solidFill>
                  <a:srgbClr val="FFFFFF"/>
                </a:solidFill>
              </a:rPr>
              <a:t>As-Salam - The embodiment of peace - The one who is free from every imperfection</a:t>
            </a:r>
            <a:endParaRPr sz="1400">
              <a:solidFill>
                <a:srgbClr val="FFFFFF"/>
              </a:solidFill>
            </a:endParaRPr>
          </a:p>
          <a:p>
            <a:pPr indent="0" lvl="0" marL="0" rtl="0" algn="l">
              <a:spcBef>
                <a:spcPts val="1600"/>
              </a:spcBef>
              <a:spcAft>
                <a:spcPts val="1600"/>
              </a:spcAft>
              <a:buNone/>
            </a:pPr>
            <a:r>
              <a:rPr lang="en" sz="1400">
                <a:solidFill>
                  <a:srgbClr val="FFFFFF"/>
                </a:solidFill>
              </a:rPr>
              <a:t>Dhikr is the muslim practice of reciting the revealed names of Allah, doing this periodically is the greatest deed a muslim can do in the eyes of Allah. A dhakir is someone who continuously performs </a:t>
            </a:r>
            <a:r>
              <a:rPr lang="en" sz="1400">
                <a:solidFill>
                  <a:srgbClr val="FFFFFF"/>
                </a:solidFill>
              </a:rPr>
              <a:t>dhikr</a:t>
            </a:r>
            <a:r>
              <a:rPr lang="en" sz="1400">
                <a:solidFill>
                  <a:srgbClr val="FFFFFF"/>
                </a:solidFill>
              </a:rPr>
              <a:t> and is a very honourable title to hold. It is believed that for every </a:t>
            </a:r>
            <a:r>
              <a:rPr lang="en" sz="1400">
                <a:solidFill>
                  <a:srgbClr val="FFFFFF"/>
                </a:solidFill>
              </a:rPr>
              <a:t>utterance</a:t>
            </a:r>
            <a:r>
              <a:rPr lang="en" sz="1400">
                <a:solidFill>
                  <a:srgbClr val="FFFFFF"/>
                </a:solidFill>
              </a:rPr>
              <a:t> of </a:t>
            </a:r>
            <a:r>
              <a:rPr lang="en" sz="1400">
                <a:solidFill>
                  <a:srgbClr val="FFFFFF"/>
                </a:solidFill>
              </a:rPr>
              <a:t>dhikr</a:t>
            </a:r>
            <a:r>
              <a:rPr lang="en" sz="1400">
                <a:solidFill>
                  <a:srgbClr val="FFFFFF"/>
                </a:solidFill>
              </a:rPr>
              <a:t> a tree is planted for you in Jannah.</a:t>
            </a:r>
            <a:endParaRPr sz="1400">
              <a:solidFill>
                <a:srgbClr val="FFFFFF"/>
              </a:solidFill>
            </a:endParaRPr>
          </a:p>
        </p:txBody>
      </p:sp>
      <p:pic>
        <p:nvPicPr>
          <p:cNvPr id="94" name="Google Shape;94;p18"/>
          <p:cNvPicPr preferRelativeResize="0"/>
          <p:nvPr/>
        </p:nvPicPr>
        <p:blipFill>
          <a:blip r:embed="rId3">
            <a:alphaModFix/>
          </a:blip>
          <a:stretch>
            <a:fillRect/>
          </a:stretch>
        </p:blipFill>
        <p:spPr>
          <a:xfrm>
            <a:off x="5732075" y="804900"/>
            <a:ext cx="2959490" cy="41861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9"/>
          <p:cNvSpPr txBox="1"/>
          <p:nvPr>
            <p:ph type="title"/>
          </p:nvPr>
        </p:nvSpPr>
        <p:spPr>
          <a:xfrm>
            <a:off x="0" y="171125"/>
            <a:ext cx="9144000" cy="5727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t>Cultural Significance</a:t>
            </a:r>
            <a:endParaRPr b="1" sz="2600"/>
          </a:p>
        </p:txBody>
      </p:sp>
      <p:sp>
        <p:nvSpPr>
          <p:cNvPr id="100" name="Google Shape;100;p19"/>
          <p:cNvSpPr txBox="1"/>
          <p:nvPr>
            <p:ph idx="1" type="body"/>
          </p:nvPr>
        </p:nvSpPr>
        <p:spPr>
          <a:xfrm>
            <a:off x="271100" y="1025850"/>
            <a:ext cx="2579700" cy="39636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a:solidFill>
                  <a:schemeClr val="dk1"/>
                </a:solidFill>
              </a:rPr>
              <a:t>How Allah’s Ninety-nine Names Illuminate Indian Culture</a:t>
            </a:r>
            <a:endParaRPr b="1">
              <a:solidFill>
                <a:schemeClr val="dk1"/>
              </a:solidFill>
            </a:endParaRPr>
          </a:p>
          <a:p>
            <a:pPr indent="0" lvl="0" marL="0" rtl="0" algn="l">
              <a:lnSpc>
                <a:spcPct val="100000"/>
              </a:lnSpc>
              <a:spcBef>
                <a:spcPts val="0"/>
              </a:spcBef>
              <a:spcAft>
                <a:spcPts val="0"/>
              </a:spcAft>
              <a:buNone/>
            </a:pPr>
            <a:r>
              <a:t/>
            </a:r>
            <a:endParaRPr b="1" sz="800">
              <a:solidFill>
                <a:schemeClr val="dk1"/>
              </a:solidFill>
            </a:endParaRPr>
          </a:p>
          <a:p>
            <a:pPr indent="0" lvl="0" marL="0" rtl="0" algn="l">
              <a:lnSpc>
                <a:spcPct val="100000"/>
              </a:lnSpc>
              <a:spcBef>
                <a:spcPts val="0"/>
              </a:spcBef>
              <a:spcAft>
                <a:spcPts val="0"/>
              </a:spcAft>
              <a:buNone/>
            </a:pPr>
            <a:r>
              <a:rPr lang="en" sz="1400">
                <a:solidFill>
                  <a:schemeClr val="dk1"/>
                </a:solidFill>
              </a:rPr>
              <a:t>Allah’s ninety-nine names help illuminate Indian culture because Islam is a common religion in India which has a variety of traditions that shape the way people think, being a Dhakir gives a muslim a high social standing and they are looked up to by many people.</a:t>
            </a:r>
            <a:endParaRPr sz="1400">
              <a:solidFill>
                <a:schemeClr val="dk1"/>
              </a:solidFill>
            </a:endParaRPr>
          </a:p>
        </p:txBody>
      </p:sp>
      <p:sp>
        <p:nvSpPr>
          <p:cNvPr id="101" name="Google Shape;101;p19"/>
          <p:cNvSpPr txBox="1"/>
          <p:nvPr/>
        </p:nvSpPr>
        <p:spPr>
          <a:xfrm>
            <a:off x="3250175" y="1025850"/>
            <a:ext cx="2579700" cy="39636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How This Passage is Connected</a:t>
            </a:r>
            <a:endParaRPr b="1" sz="1800">
              <a:solidFill>
                <a:srgbClr val="FFFFFF"/>
              </a:solidFill>
            </a:endParaRPr>
          </a:p>
          <a:p>
            <a:pPr indent="0" lvl="0" marL="0" rtl="0" algn="l">
              <a:spcBef>
                <a:spcPts val="0"/>
              </a:spcBef>
              <a:spcAft>
                <a:spcPts val="0"/>
              </a:spcAft>
              <a:buNone/>
            </a:pPr>
            <a:r>
              <a:t/>
            </a:r>
            <a:endParaRPr b="1" sz="800">
              <a:solidFill>
                <a:srgbClr val="FFFFFF"/>
              </a:solidFill>
            </a:endParaRPr>
          </a:p>
          <a:p>
            <a:pPr indent="0" lvl="0" marL="0" rtl="0" algn="l">
              <a:spcBef>
                <a:spcPts val="0"/>
              </a:spcBef>
              <a:spcAft>
                <a:spcPts val="0"/>
              </a:spcAft>
              <a:buNone/>
            </a:pPr>
            <a:r>
              <a:rPr lang="en">
                <a:solidFill>
                  <a:srgbClr val="FFFFFF"/>
                </a:solidFill>
              </a:rPr>
              <a:t>The passage that I chose from Life of Pi is connected to the ninety-nine names of Allah because it describes Pi and Mr. Kumar practicing dhikr, the recitation of Allah’s names. Mr. Kumar is a hafiz, a person who has memorized the Quran by heart, and similarly to a dhakir has a high social standing among other Islamic believers.</a:t>
            </a:r>
            <a:endParaRPr>
              <a:solidFill>
                <a:srgbClr val="FFFFFF"/>
              </a:solidFill>
            </a:endParaRPr>
          </a:p>
        </p:txBody>
      </p:sp>
      <p:sp>
        <p:nvSpPr>
          <p:cNvPr id="102" name="Google Shape;102;p19"/>
          <p:cNvSpPr txBox="1"/>
          <p:nvPr/>
        </p:nvSpPr>
        <p:spPr>
          <a:xfrm>
            <a:off x="6229225" y="1025850"/>
            <a:ext cx="2579700" cy="39636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Significance in this Portfolio</a:t>
            </a:r>
            <a:endParaRPr b="1" sz="1800">
              <a:solidFill>
                <a:srgbClr val="FFFFFF"/>
              </a:solidFill>
            </a:endParaRPr>
          </a:p>
          <a:p>
            <a:pPr indent="0" lvl="0" marL="0" rtl="0" algn="l">
              <a:spcBef>
                <a:spcPts val="0"/>
              </a:spcBef>
              <a:spcAft>
                <a:spcPts val="0"/>
              </a:spcAft>
              <a:buNone/>
            </a:pPr>
            <a:r>
              <a:t/>
            </a:r>
            <a:endParaRPr b="1" sz="800">
              <a:solidFill>
                <a:srgbClr val="FFFFFF"/>
              </a:solidFill>
            </a:endParaRPr>
          </a:p>
          <a:p>
            <a:pPr indent="0" lvl="0" marL="0" rtl="0" algn="l">
              <a:spcBef>
                <a:spcPts val="0"/>
              </a:spcBef>
              <a:spcAft>
                <a:spcPts val="0"/>
              </a:spcAft>
              <a:buNone/>
            </a:pPr>
            <a:r>
              <a:rPr lang="en">
                <a:solidFill>
                  <a:srgbClr val="FFFFFF"/>
                </a:solidFill>
              </a:rPr>
              <a:t>This source was important to include in this portfolio because it explains an important aspect of Islam, and contributes to the overall understanding of Indian culture. In India it is common for a person to speak one of Allah’s ninety-nine names when they pray, eat, sleep, and experience the world around them as a toast to Allah’s creations, something that is not very common in Canadian culture.</a:t>
            </a:r>
            <a:endParaRPr>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494300" y="495725"/>
            <a:ext cx="343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Sense of Smell</a:t>
            </a:r>
            <a:endParaRPr/>
          </a:p>
        </p:txBody>
      </p:sp>
      <p:sp>
        <p:nvSpPr>
          <p:cNvPr id="108" name="Google Shape;108;p20"/>
          <p:cNvSpPr txBox="1"/>
          <p:nvPr>
            <p:ph idx="1" type="body"/>
          </p:nvPr>
        </p:nvSpPr>
        <p:spPr>
          <a:xfrm>
            <a:off x="311700" y="1152475"/>
            <a:ext cx="3989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The bottom of the oven was covered with smooth pebbles. He was explaining to me how the bread was baked on these heated pebbles when the nasal call of the muezzin wafted through the air from the mosque. I knew it was the call to prayer, but I didn’t know what it entailed.</a:t>
            </a:r>
            <a:endParaRPr>
              <a:solidFill>
                <a:srgbClr val="FFFFFF"/>
              </a:solidFill>
            </a:endParaRPr>
          </a:p>
          <a:p>
            <a:pPr indent="0" lvl="0" marL="0" rtl="0" algn="l">
              <a:spcBef>
                <a:spcPts val="1600"/>
              </a:spcBef>
              <a:spcAft>
                <a:spcPts val="1600"/>
              </a:spcAft>
              <a:buNone/>
            </a:pPr>
            <a:r>
              <a:rPr lang="en">
                <a:solidFill>
                  <a:srgbClr val="FFFFFF"/>
                </a:solidFill>
              </a:rPr>
              <a:t>-pg 59</a:t>
            </a:r>
            <a:endParaRPr>
              <a:solidFill>
                <a:srgbClr val="FFFFFF"/>
              </a:solidFill>
            </a:endParaRPr>
          </a:p>
        </p:txBody>
      </p:sp>
      <p:pic>
        <p:nvPicPr>
          <p:cNvPr id="109" name="Google Shape;109;p20"/>
          <p:cNvPicPr preferRelativeResize="0"/>
          <p:nvPr/>
        </p:nvPicPr>
        <p:blipFill>
          <a:blip r:embed="rId3">
            <a:alphaModFix/>
          </a:blip>
          <a:stretch>
            <a:fillRect/>
          </a:stretch>
        </p:blipFill>
        <p:spPr>
          <a:xfrm>
            <a:off x="4446675" y="895975"/>
            <a:ext cx="4537800" cy="2549418"/>
          </a:xfrm>
          <a:prstGeom prst="rect">
            <a:avLst/>
          </a:prstGeom>
          <a:noFill/>
          <a:ln>
            <a:noFill/>
          </a:ln>
        </p:spPr>
      </p:pic>
      <p:sp>
        <p:nvSpPr>
          <p:cNvPr id="110" name="Google Shape;110;p20"/>
          <p:cNvSpPr txBox="1"/>
          <p:nvPr/>
        </p:nvSpPr>
        <p:spPr>
          <a:xfrm>
            <a:off x="4433025" y="3853050"/>
            <a:ext cx="4565100" cy="8217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Halal is often served in mosques during times of prayer. Halal usually refers to food that God permits to be eaten, and is often </a:t>
            </a:r>
            <a:r>
              <a:rPr lang="en">
                <a:solidFill>
                  <a:srgbClr val="FFFFFF"/>
                </a:solidFill>
              </a:rPr>
              <a:t>represented</a:t>
            </a:r>
            <a:r>
              <a:rPr lang="en">
                <a:solidFill>
                  <a:srgbClr val="FFFFFF"/>
                </a:solidFill>
              </a:rPr>
              <a:t> by bread.</a:t>
            </a:r>
            <a:endParaRPr>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930550" y="87750"/>
            <a:ext cx="2762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Indian </a:t>
            </a:r>
            <a:r>
              <a:rPr lang="en"/>
              <a:t>Cuisine</a:t>
            </a:r>
            <a:endParaRPr/>
          </a:p>
        </p:txBody>
      </p:sp>
      <p:sp>
        <p:nvSpPr>
          <p:cNvPr id="116" name="Google Shape;116;p21"/>
          <p:cNvSpPr txBox="1"/>
          <p:nvPr>
            <p:ph idx="1" type="body"/>
          </p:nvPr>
        </p:nvSpPr>
        <p:spPr>
          <a:xfrm>
            <a:off x="152175" y="584250"/>
            <a:ext cx="4402800" cy="448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rPr>
              <a:t>In Islamic law there are two main classifications of items which usually refer to food; halal and </a:t>
            </a:r>
            <a:r>
              <a:rPr lang="en" sz="1200">
                <a:solidFill>
                  <a:srgbClr val="FFFFFF"/>
                </a:solidFill>
              </a:rPr>
              <a:t>haram</a:t>
            </a:r>
            <a:r>
              <a:rPr lang="en" sz="1200">
                <a:solidFill>
                  <a:srgbClr val="FFFFFF"/>
                </a:solidFill>
              </a:rPr>
              <a:t>. Halal are items which are </a:t>
            </a:r>
            <a:r>
              <a:rPr lang="en" sz="1200">
                <a:solidFill>
                  <a:srgbClr val="FFFFFF"/>
                </a:solidFill>
              </a:rPr>
              <a:t>permitted</a:t>
            </a:r>
            <a:r>
              <a:rPr lang="en" sz="1200">
                <a:solidFill>
                  <a:srgbClr val="FFFFFF"/>
                </a:solidFill>
              </a:rPr>
              <a:t> by Allah and are allowed to be used by muslims. Harem are items which are not permitted by Allah and are not allowed to be used by muslims.</a:t>
            </a:r>
            <a:endParaRPr sz="1200">
              <a:solidFill>
                <a:srgbClr val="FFFFFF"/>
              </a:solidFill>
            </a:endParaRPr>
          </a:p>
          <a:p>
            <a:pPr indent="0" lvl="0" marL="0" rtl="0" algn="l">
              <a:spcBef>
                <a:spcPts val="1600"/>
              </a:spcBef>
              <a:spcAft>
                <a:spcPts val="0"/>
              </a:spcAft>
              <a:buNone/>
            </a:pPr>
            <a:r>
              <a:rPr lang="en" sz="1200">
                <a:solidFill>
                  <a:srgbClr val="FFFFFF"/>
                </a:solidFill>
              </a:rPr>
              <a:t>It is a common </a:t>
            </a:r>
            <a:r>
              <a:rPr lang="en" sz="1200">
                <a:solidFill>
                  <a:srgbClr val="FFFFFF"/>
                </a:solidFill>
              </a:rPr>
              <a:t>misconception</a:t>
            </a:r>
            <a:r>
              <a:rPr lang="en" sz="1200">
                <a:solidFill>
                  <a:srgbClr val="FFFFFF"/>
                </a:solidFill>
              </a:rPr>
              <a:t> that Muslims don’t eat meat. Though many muslims choose to be vegetarian the only meat </a:t>
            </a:r>
            <a:r>
              <a:rPr lang="en" sz="1200">
                <a:solidFill>
                  <a:srgbClr val="FFFFFF"/>
                </a:solidFill>
              </a:rPr>
              <a:t>considered</a:t>
            </a:r>
            <a:r>
              <a:rPr lang="en" sz="1200">
                <a:solidFill>
                  <a:srgbClr val="FFFFFF"/>
                </a:solidFill>
              </a:rPr>
              <a:t> to be harem by Allah is pork. The reason many modern muslims choose to be vegetarian is because muslims believe animals should be treated properly and be blessed before they are butchered. Many animal farms running today are seen as inhumane and blessings are rarely performed. Some farms market their meat specifically for muslim </a:t>
            </a:r>
            <a:r>
              <a:rPr lang="en" sz="1200">
                <a:solidFill>
                  <a:srgbClr val="FFFFFF"/>
                </a:solidFill>
              </a:rPr>
              <a:t>customers</a:t>
            </a:r>
            <a:r>
              <a:rPr lang="en" sz="1200">
                <a:solidFill>
                  <a:srgbClr val="FFFFFF"/>
                </a:solidFill>
              </a:rPr>
              <a:t> and have their animals treated well and blessed before they are killed.</a:t>
            </a:r>
            <a:endParaRPr sz="1200">
              <a:solidFill>
                <a:srgbClr val="FFFFFF"/>
              </a:solidFill>
            </a:endParaRPr>
          </a:p>
          <a:p>
            <a:pPr indent="0" lvl="0" marL="0" rtl="0" algn="l">
              <a:spcBef>
                <a:spcPts val="1600"/>
              </a:spcBef>
              <a:spcAft>
                <a:spcPts val="1600"/>
              </a:spcAft>
              <a:buNone/>
            </a:pPr>
            <a:r>
              <a:rPr lang="en" sz="1200">
                <a:solidFill>
                  <a:srgbClr val="FFFFFF"/>
                </a:solidFill>
              </a:rPr>
              <a:t>Similarly</a:t>
            </a:r>
            <a:r>
              <a:rPr lang="en" sz="1200">
                <a:solidFill>
                  <a:srgbClr val="FFFFFF"/>
                </a:solidFill>
              </a:rPr>
              <a:t>, in Hinduism it is forbidden by God to eat beef, and because a large portion of the indian population is hindu and muslim there are very few indian dishes including beef or pork. </a:t>
            </a:r>
            <a:endParaRPr sz="1200">
              <a:solidFill>
                <a:srgbClr val="FFFFFF"/>
              </a:solidFill>
            </a:endParaRPr>
          </a:p>
        </p:txBody>
      </p:sp>
      <p:pic>
        <p:nvPicPr>
          <p:cNvPr id="117" name="Google Shape;117;p21"/>
          <p:cNvPicPr preferRelativeResize="0"/>
          <p:nvPr/>
        </p:nvPicPr>
        <p:blipFill>
          <a:blip r:embed="rId3">
            <a:alphaModFix/>
          </a:blip>
          <a:stretch>
            <a:fillRect/>
          </a:stretch>
        </p:blipFill>
        <p:spPr>
          <a:xfrm>
            <a:off x="4806025" y="211700"/>
            <a:ext cx="3952250" cy="2320950"/>
          </a:xfrm>
          <a:prstGeom prst="rect">
            <a:avLst/>
          </a:prstGeom>
          <a:noFill/>
          <a:ln>
            <a:noFill/>
          </a:ln>
        </p:spPr>
      </p:pic>
      <p:pic>
        <p:nvPicPr>
          <p:cNvPr id="118" name="Google Shape;118;p21"/>
          <p:cNvPicPr preferRelativeResize="0"/>
          <p:nvPr/>
        </p:nvPicPr>
        <p:blipFill>
          <a:blip r:embed="rId4">
            <a:alphaModFix/>
          </a:blip>
          <a:stretch>
            <a:fillRect/>
          </a:stretch>
        </p:blipFill>
        <p:spPr>
          <a:xfrm>
            <a:off x="4806025" y="2614050"/>
            <a:ext cx="3952250" cy="223606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